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5"/>
  </p:notesMasterIdLst>
  <p:sldIdLst>
    <p:sldId id="256" r:id="rId2"/>
    <p:sldId id="258" r:id="rId3"/>
    <p:sldId id="269"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matic SC" panose="020B0604020202020204" charset="-79"/>
      <p:regular r:id="rId16"/>
      <p:bold r:id="rId17"/>
    </p:embeddedFont>
    <p:embeddedFont>
      <p:font typeface="Caveat" panose="020B0604020202020204" charset="0"/>
      <p:regular r:id="rId18"/>
      <p:bold r:id="rId19"/>
    </p:embeddedFont>
    <p:embeddedFont>
      <p:font typeface="Ubuntu"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1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49" d="100"/>
          <a:sy n="49" d="100"/>
        </p:scale>
        <p:origin x="1462"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uresearch@unm.ed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a:solidFill>
                  <a:srgbClr val="000000"/>
                </a:solidFill>
                <a:effectLst/>
                <a:latin typeface="Arial"/>
                <a:ea typeface="Arial"/>
                <a:cs typeface="Arial"/>
                <a:sym typeface="Arial"/>
              </a:rPr>
              <a:t>Hello. This short video will go over how to write an abstract for the UROC proposal. </a:t>
            </a: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e98d8f1a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e98d8f1a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Finally, at some point in your abstract, make sure to address the “so what?” question.  In other words, why does it matter?  Does what you found or hope to find have implications or possible impacts?  Does this research fill any gaps?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e98d8f1a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e98d8f1a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Now, onto some practical tips.  Write your content first, then worry about the word limit.  You can always cut the word length later.  Next, remember your audience – keep it as simple as you can.  Avoid jargon and acronyms.  You can also avoid filler words.  You can cut words like very, I think, I believe, and really.  Most of the time it won’t change your meaning of your sentence.  Lastly, this isn’t the place to have quotes or anything you need to cite.  You’re staying at a very high level in your abstract and summarizing.  Save the details for your presentation.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e98d8f1a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e98d8f1a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a:solidFill>
                  <a:srgbClr val="000000"/>
                </a:solidFill>
                <a:effectLst/>
                <a:latin typeface="Arial"/>
                <a:ea typeface="Arial"/>
                <a:cs typeface="Arial"/>
                <a:sym typeface="Arial"/>
              </a:rPr>
              <a:t>Finally, there are some common pitfalls specific to UROC. These were some of the most common issues with submitted abstracts in the past.  </a:t>
            </a:r>
            <a:endParaRPr lang="en-US" sz="10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The abstract limited to the reasons why you’re interested in the topic</a:t>
            </a:r>
            <a:endParaRPr lang="en-US" sz="10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Too brief (only a few sentences)</a:t>
            </a:r>
            <a:endParaRPr lang="en-US" sz="10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Not including the research questions</a:t>
            </a:r>
            <a:endParaRPr lang="en-US" sz="10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Not including the research methods</a:t>
            </a:r>
            <a:endParaRPr lang="en-US" sz="10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Not stating why the topics are important to be investigated</a:t>
            </a:r>
            <a:endParaRPr lang="en-US" sz="10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ceccdfc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ceccdfc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Thanks and good luck writing your abstract!  If you have any questions, email </a:t>
            </a:r>
            <a:r>
              <a:rPr lang="en-US" sz="1100" b="0" i="0" u="sng" strike="noStrike" cap="none" dirty="0">
                <a:solidFill>
                  <a:srgbClr val="000000"/>
                </a:solidFill>
                <a:effectLst/>
                <a:latin typeface="Arial"/>
                <a:ea typeface="Arial"/>
                <a:cs typeface="Arial"/>
                <a:sym typeface="Arial"/>
                <a:hlinkClick r:id="rId3"/>
              </a:rPr>
              <a:t>uresearch@unm.edu</a:t>
            </a: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We’ll cover the purpose of an abstract, components of an abstract, practical tips, and common pitfalls.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So what is the purpose of an abstract?  Basically, it is a snapshot of what you did and what you found.  But an abstract is more than just a summary – for something like this, you want it to attract people’s attention and make them want to see more.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1795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e98d8f1a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e98d8f1a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It’s important to keep your audience in mind.  For UROC, you’ll be presenting to a general audience.  In other words, imagine someone who might not know a lot about the subject – your granny, roommate, a friend etc.  Will they still understand it?  </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Abstracts come in many shapes and forms, but for UROC, there are really five main components to pay attention to: Purpose of project, Research question, Research methods, Conclusion of project*, and the “So what?”  I’ll explain each of these.  Now some of you might be submitting an abstract before you’ve finished your project.  That’s fine – I’ll show you some work arounds later in the video.  I have these components arranged in this way, but you might arrange them in a different order and that’s fine too.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e98d8f1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e98d8f1a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First, you’ll want to give some context by explaining the purpose of your project.  There’s a few ways you could think of this.  It could be a hook – something to catch your audience’s attention.  It might be an explanation of the field that this project is for.  Or it might be useful background information.  But remember, everything needs to be brief to fit the word requirements.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e98d8f1a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e98d8f1a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Next, present your research question.  Some projects will have more explicit research questions than others.  If you don’t already have a formal research question, you can write one by thinking about what you were curious about or what you wanted to find out.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e98d8f1a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e98d8f1a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Once you have your research question, explain how you tried to answer it.  In other words, how did you find your information?  For some of you, this might be an experiment.  For others, it might be an examination of the literature.  Or perhaps you’re interviewing people.  Really, we want to know what you did to find your answer. </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e98d8f1a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e98d8f1a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Next, if you’ve already finished your project, tell us what you found.  If you haven’t finished it, what do you hope to find?  Do you have a hypothesis?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19100" y="1142662"/>
            <a:ext cx="6939000" cy="11598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 name="Google Shape;15;p3"/>
          <p:cNvSpPr txBox="1">
            <a:spLocks noGrp="1"/>
          </p:cNvSpPr>
          <p:nvPr>
            <p:ph type="subTitle" idx="1"/>
          </p:nvPr>
        </p:nvSpPr>
        <p:spPr>
          <a:xfrm>
            <a:off x="1519100" y="2279990"/>
            <a:ext cx="6939000" cy="7848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387000" y="1933200"/>
            <a:ext cx="6241500" cy="819900"/>
          </a:xfrm>
          <a:prstGeom prst="rect">
            <a:avLst/>
          </a:prstGeom>
        </p:spPr>
        <p:txBody>
          <a:bodyPr spcFirstLastPara="1" wrap="square" lIns="0" tIns="0" rIns="0" bIns="0" anchor="ctr" anchorCtr="0">
            <a:noAutofit/>
          </a:bodyPr>
          <a:lstStyle>
            <a:lvl1pPr marL="457200" lvl="0" indent="-501650" rtl="0">
              <a:spcBef>
                <a:spcPts val="0"/>
              </a:spcBef>
              <a:spcAft>
                <a:spcPts val="0"/>
              </a:spcAft>
              <a:buSzPts val="4300"/>
              <a:buChar char="•"/>
              <a:defRPr sz="4300"/>
            </a:lvl1pPr>
            <a:lvl2pPr marL="914400" lvl="1" indent="-501650" rtl="0">
              <a:spcBef>
                <a:spcPts val="0"/>
              </a:spcBef>
              <a:spcAft>
                <a:spcPts val="0"/>
              </a:spcAft>
              <a:buSzPts val="4300"/>
              <a:buChar char="•"/>
              <a:defRPr sz="4300"/>
            </a:lvl2pPr>
            <a:lvl3pPr marL="1371600" lvl="2" indent="-501650" rtl="0">
              <a:spcBef>
                <a:spcPts val="0"/>
              </a:spcBef>
              <a:spcAft>
                <a:spcPts val="0"/>
              </a:spcAft>
              <a:buSzPts val="4300"/>
              <a:buChar char="•"/>
              <a:defRPr sz="4300"/>
            </a:lvl3pPr>
            <a:lvl4pPr marL="1828800" lvl="3" indent="-501650" rtl="0">
              <a:spcBef>
                <a:spcPts val="0"/>
              </a:spcBef>
              <a:spcAft>
                <a:spcPts val="0"/>
              </a:spcAft>
              <a:buSzPts val="4300"/>
              <a:buChar char="•"/>
              <a:defRPr sz="4300"/>
            </a:lvl4pPr>
            <a:lvl5pPr marL="2286000" lvl="4" indent="-501650" rtl="0">
              <a:spcBef>
                <a:spcPts val="0"/>
              </a:spcBef>
              <a:spcAft>
                <a:spcPts val="0"/>
              </a:spcAft>
              <a:buSzPts val="4300"/>
              <a:buChar char="•"/>
              <a:defRPr sz="4300"/>
            </a:lvl5pPr>
            <a:lvl6pPr marL="2743200" lvl="5" indent="-501650" rtl="0">
              <a:spcBef>
                <a:spcPts val="0"/>
              </a:spcBef>
              <a:spcAft>
                <a:spcPts val="0"/>
              </a:spcAft>
              <a:buSzPts val="4300"/>
              <a:buChar char="•"/>
              <a:defRPr sz="4300"/>
            </a:lvl6pPr>
            <a:lvl7pPr marL="3200400" lvl="6" indent="-501650" rtl="0">
              <a:spcBef>
                <a:spcPts val="0"/>
              </a:spcBef>
              <a:spcAft>
                <a:spcPts val="0"/>
              </a:spcAft>
              <a:buSzPts val="4300"/>
              <a:buChar char="•"/>
              <a:defRPr sz="4300"/>
            </a:lvl7pPr>
            <a:lvl8pPr marL="3657600" lvl="7" indent="-501650" rtl="0">
              <a:spcBef>
                <a:spcPts val="0"/>
              </a:spcBef>
              <a:spcAft>
                <a:spcPts val="0"/>
              </a:spcAft>
              <a:buSzPts val="4300"/>
              <a:buChar char="•"/>
              <a:defRPr sz="4300"/>
            </a:lvl8pPr>
            <a:lvl9pPr marL="4114800" lvl="8" indent="-501650">
              <a:spcBef>
                <a:spcPts val="0"/>
              </a:spcBef>
              <a:spcAft>
                <a:spcPts val="0"/>
              </a:spcAft>
              <a:buSzPts val="4300"/>
              <a:buChar char="•"/>
              <a:defRPr sz="4300"/>
            </a:lvl9pPr>
          </a:lstStyle>
          <a:p>
            <a:endParaRPr/>
          </a:p>
        </p:txBody>
      </p:sp>
      <p:sp>
        <p:nvSpPr>
          <p:cNvPr id="18" name="Google Shape;18;p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287956"/>
            <a:ext cx="7273800" cy="32712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1411775"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1" name="Google Shape;31;p7"/>
          <p:cNvSpPr txBox="1">
            <a:spLocks noGrp="1"/>
          </p:cNvSpPr>
          <p:nvPr>
            <p:ph type="body" idx="2"/>
          </p:nvPr>
        </p:nvSpPr>
        <p:spPr>
          <a:xfrm>
            <a:off x="3929671"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2" name="Google Shape;32;p7"/>
          <p:cNvSpPr txBox="1">
            <a:spLocks noGrp="1"/>
          </p:cNvSpPr>
          <p:nvPr>
            <p:ph type="body" idx="3"/>
          </p:nvPr>
        </p:nvSpPr>
        <p:spPr>
          <a:xfrm>
            <a:off x="6447566"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3" name="Google Shape;33;p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6" name="Google Shape;36;p8"/>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411775" y="4270412"/>
            <a:ext cx="72750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39" name="Google Shape;39;p9"/>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29768"/>
            <a:ext cx="72738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287956"/>
            <a:ext cx="7273800" cy="3271200"/>
          </a:xfrm>
          <a:prstGeom prst="rect">
            <a:avLst/>
          </a:prstGeom>
          <a:noFill/>
          <a:ln>
            <a:noFill/>
          </a:ln>
        </p:spPr>
        <p:txBody>
          <a:bodyPr spcFirstLastPara="1" wrap="square" lIns="0" tIns="0" rIns="0" bIns="0" anchor="t" anchorCtr="0">
            <a:noAutofit/>
          </a:bodyPr>
          <a:lstStyle>
            <a:lvl1pPr marL="457200" lvl="0"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marL="914400" lvl="1"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marL="1371600" lvl="2"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marL="1828800" lvl="3"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marL="2286000" lvl="4"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marL="2743200" lvl="5"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marL="3200400" lvl="6"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marL="3657600" lvl="7"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marL="4114800" lvl="8"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254051"/>
            <a:ext cx="548700" cy="3936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c.ucdavis.edu/how-write-abstr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c.ucdavis.edu/how-write-abstra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c.ucdavis.edu/how-write-abstra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c.ucdavis.edu/how-write-abstra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2765775" y="2233850"/>
            <a:ext cx="4227000" cy="84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UROC Abstract Workshop</a:t>
            </a:r>
            <a:endParaRPr/>
          </a:p>
          <a:p>
            <a:pPr marL="0" lvl="0" indent="0" algn="ctr" rtl="0">
              <a:lnSpc>
                <a:spcPct val="115000"/>
              </a:lnSpc>
              <a:spcBef>
                <a:spcPts val="0"/>
              </a:spcBef>
              <a:spcAft>
                <a:spcPts val="0"/>
              </a:spcAft>
              <a:buNone/>
            </a:pPr>
            <a:endParaRPr sz="3000">
              <a:solidFill>
                <a:schemeClr val="accent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a:extLst>
              <a:ext uri="{C183D7F6-B498-43B3-948B-1728B52AA6E4}">
                <adec:decorative xmlns:adec="http://schemas.microsoft.com/office/drawing/2017/decorative" val="1"/>
              </a:ext>
            </a:extLst>
          </p:cNvPr>
          <p:cNvSpPr txBox="1"/>
          <p:nvPr/>
        </p:nvSpPr>
        <p:spPr>
          <a:xfrm>
            <a:off x="1376425" y="721375"/>
            <a:ext cx="7273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115" name="Google Shape;115;p20"/>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The “So What?”</a:t>
            </a:r>
            <a:endParaRPr sz="3000" b="1" dirty="0">
              <a:solidFill>
                <a:srgbClr val="073763"/>
              </a:solidFill>
              <a:latin typeface="Ubuntu"/>
              <a:ea typeface="Ubuntu"/>
              <a:cs typeface="Ubuntu"/>
              <a:sym typeface="Ubuntu"/>
            </a:endParaRPr>
          </a:p>
        </p:txBody>
      </p:sp>
      <p:sp>
        <p:nvSpPr>
          <p:cNvPr id="116" name="Google Shape;116;p20"/>
          <p:cNvSpPr txBox="1"/>
          <p:nvPr/>
        </p:nvSpPr>
        <p:spPr>
          <a:xfrm>
            <a:off x="1797625" y="1068000"/>
            <a:ext cx="6062400" cy="3037674"/>
          </a:xfrm>
          <a:prstGeom prst="rect">
            <a:avLst/>
          </a:prstGeom>
          <a:solidFill>
            <a:srgbClr val="F3F3F3"/>
          </a:solidFill>
          <a:ln>
            <a:noFill/>
          </a:ln>
        </p:spPr>
        <p:txBody>
          <a:bodyPr spcFirstLastPara="1" wrap="square" lIns="91425" tIns="91425" rIns="91425" bIns="91425" anchor="t" anchorCtr="0">
            <a:noAutofit/>
          </a:bodyPr>
          <a:lstStyle/>
          <a:p>
            <a:pPr marL="457200" lvl="1" indent="-457200" algn="l" rtl="0">
              <a:lnSpc>
                <a:spcPct val="115000"/>
              </a:lnSpc>
              <a:spcBef>
                <a:spcPts val="0"/>
              </a:spcBef>
              <a:spcAft>
                <a:spcPts val="0"/>
              </a:spcAft>
              <a:buClr>
                <a:srgbClr val="073763"/>
              </a:buClr>
              <a:buSzPts val="3000"/>
              <a:buFont typeface="Arial" panose="020B0604020202020204" pitchFamily="34" charset="0"/>
              <a:buChar char="•"/>
            </a:pPr>
            <a:r>
              <a:rPr lang="en-US" sz="3000" dirty="0">
                <a:solidFill>
                  <a:srgbClr val="073763"/>
                </a:solidFill>
                <a:latin typeface="Ubuntu"/>
                <a:ea typeface="Ubuntu"/>
                <a:cs typeface="Ubuntu"/>
                <a:sym typeface="Ubuntu"/>
              </a:rPr>
              <a:t>Why does this matter?</a:t>
            </a:r>
            <a:endParaRPr sz="3000" dirty="0">
              <a:solidFill>
                <a:srgbClr val="073763"/>
              </a:solidFill>
              <a:latin typeface="Ubuntu"/>
              <a:ea typeface="Ubuntu"/>
              <a:cs typeface="Ubuntu"/>
              <a:sym typeface="Ubuntu"/>
            </a:endParaRPr>
          </a:p>
          <a:p>
            <a:pPr marL="457200" lvl="1" indent="-457200" algn="l" rtl="0">
              <a:lnSpc>
                <a:spcPct val="115000"/>
              </a:lnSpc>
              <a:spcBef>
                <a:spcPts val="0"/>
              </a:spcBef>
              <a:spcAft>
                <a:spcPts val="0"/>
              </a:spcAft>
              <a:buClr>
                <a:srgbClr val="073763"/>
              </a:buClr>
              <a:buSzPts val="3000"/>
              <a:buFont typeface="Arial" panose="020B0604020202020204" pitchFamily="34" charset="0"/>
              <a:buChar char="•"/>
            </a:pPr>
            <a:r>
              <a:rPr lang="en-US" sz="3000" dirty="0">
                <a:solidFill>
                  <a:srgbClr val="073763"/>
                </a:solidFill>
                <a:latin typeface="Ubuntu"/>
                <a:ea typeface="Ubuntu"/>
                <a:cs typeface="Ubuntu"/>
                <a:sym typeface="Ubuntu"/>
              </a:rPr>
              <a:t>Does it fill a gap</a:t>
            </a:r>
            <a:r>
              <a:rPr lang="en" sz="3000" dirty="0">
                <a:solidFill>
                  <a:srgbClr val="073763"/>
                </a:solidFill>
                <a:latin typeface="Ubuntu"/>
                <a:ea typeface="Ubuntu"/>
                <a:cs typeface="Ubuntu"/>
                <a:sym typeface="Ubuntu"/>
              </a:rPr>
              <a:t>? </a:t>
            </a:r>
            <a:endParaRPr sz="3000" dirty="0">
              <a:solidFill>
                <a:srgbClr val="073763"/>
              </a:solidFill>
              <a:latin typeface="Ubuntu"/>
              <a:ea typeface="Ubuntu"/>
              <a:cs typeface="Ubuntu"/>
              <a:sym typeface="Ubuntu"/>
            </a:endParaRPr>
          </a:p>
          <a:p>
            <a:pPr marL="457200" lvl="1" indent="-457200" algn="l" rtl="0">
              <a:lnSpc>
                <a:spcPct val="115000"/>
              </a:lnSpc>
              <a:spcBef>
                <a:spcPts val="0"/>
              </a:spcBef>
              <a:spcAft>
                <a:spcPts val="0"/>
              </a:spcAft>
              <a:buClr>
                <a:srgbClr val="073763"/>
              </a:buClr>
              <a:buSzPts val="3000"/>
              <a:buFont typeface="Arial" panose="020B0604020202020204" pitchFamily="34" charset="0"/>
              <a:buChar char="•"/>
            </a:pPr>
            <a:r>
              <a:rPr lang="en-US" sz="3000" dirty="0">
                <a:solidFill>
                  <a:srgbClr val="073763"/>
                </a:solidFill>
                <a:latin typeface="Ubuntu"/>
                <a:ea typeface="Ubuntu"/>
                <a:cs typeface="Ubuntu"/>
                <a:sym typeface="Ubuntu"/>
              </a:rPr>
              <a:t>What are its implications? </a:t>
            </a:r>
            <a:r>
              <a:rPr lang="en" sz="3000" dirty="0">
                <a:solidFill>
                  <a:srgbClr val="073763"/>
                </a:solidFill>
                <a:latin typeface="Ubuntu"/>
                <a:ea typeface="Ubuntu"/>
                <a:cs typeface="Ubuntu"/>
                <a:sym typeface="Ubuntu"/>
              </a:rPr>
              <a:t> </a:t>
            </a:r>
            <a:endParaRPr sz="30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endParaRPr lang="en" sz="16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r>
              <a:rPr lang="en" sz="1600" dirty="0">
                <a:solidFill>
                  <a:srgbClr val="073763"/>
                </a:solidFill>
                <a:latin typeface="Ubuntu"/>
                <a:ea typeface="Ubuntu"/>
                <a:cs typeface="Ubuntu"/>
                <a:sym typeface="Ubuntu"/>
              </a:rPr>
              <a:t>Ex. “Significant knowledge gaps exist in the fate, transport, biodegradation, and toxicity properties of biodiesel when it is leaked into the environment. In order to fill these gaps . . .”</a:t>
            </a:r>
            <a:endParaRPr sz="1600" dirty="0">
              <a:solidFill>
                <a:srgbClr val="073763"/>
              </a:solidFill>
              <a:latin typeface="Ubuntu"/>
              <a:ea typeface="Ubuntu"/>
              <a:cs typeface="Ubuntu"/>
              <a:sym typeface="Ubuntu"/>
            </a:endParaRPr>
          </a:p>
        </p:txBody>
      </p:sp>
      <p:sp>
        <p:nvSpPr>
          <p:cNvPr id="117" name="Google Shape;117;p20"/>
          <p:cNvSpPr txBox="1"/>
          <p:nvPr/>
        </p:nvSpPr>
        <p:spPr>
          <a:xfrm>
            <a:off x="6056300" y="4618875"/>
            <a:ext cx="2876100" cy="3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Ubuntu"/>
                <a:ea typeface="Ubuntu"/>
                <a:cs typeface="Ubuntu"/>
                <a:sym typeface="Ubuntu"/>
              </a:rPr>
              <a:t>Examples from UC Davis’s </a:t>
            </a:r>
            <a:r>
              <a:rPr lang="en" sz="800" u="sng">
                <a:solidFill>
                  <a:schemeClr val="hlink"/>
                </a:solidFill>
                <a:latin typeface="Ubuntu"/>
                <a:ea typeface="Ubuntu"/>
                <a:cs typeface="Ubuntu"/>
                <a:sym typeface="Ubuntu"/>
                <a:hlinkClick r:id="rId3"/>
              </a:rPr>
              <a:t>Undergraduate Research Center</a:t>
            </a:r>
            <a:endParaRPr sz="800">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a:extLst>
              <a:ext uri="{C183D7F6-B498-43B3-948B-1728B52AA6E4}">
                <adec:decorative xmlns:adec="http://schemas.microsoft.com/office/drawing/2017/decorative" val="1"/>
              </a:ext>
            </a:extLst>
          </p:cNvPr>
          <p:cNvSpPr txBox="1"/>
          <p:nvPr/>
        </p:nvSpPr>
        <p:spPr>
          <a:xfrm>
            <a:off x="1376425" y="721375"/>
            <a:ext cx="7273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123" name="Google Shape;123;p21"/>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Practical Tips</a:t>
            </a:r>
            <a:endParaRPr sz="3000" b="1" dirty="0">
              <a:solidFill>
                <a:srgbClr val="073763"/>
              </a:solidFill>
              <a:latin typeface="Ubuntu"/>
              <a:ea typeface="Ubuntu"/>
              <a:cs typeface="Ubuntu"/>
              <a:sym typeface="Ubuntu"/>
            </a:endParaRPr>
          </a:p>
        </p:txBody>
      </p:sp>
      <p:sp>
        <p:nvSpPr>
          <p:cNvPr id="124" name="Google Shape;124;p21"/>
          <p:cNvSpPr txBox="1"/>
          <p:nvPr/>
        </p:nvSpPr>
        <p:spPr>
          <a:xfrm>
            <a:off x="1249942" y="955461"/>
            <a:ext cx="6644116" cy="3828300"/>
          </a:xfrm>
          <a:prstGeom prst="rect">
            <a:avLst/>
          </a:prstGeom>
          <a:solidFill>
            <a:srgbClr val="F3F3F3"/>
          </a:solid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Clr>
                <a:srgbClr val="073763"/>
              </a:buClr>
              <a:buSzPts val="2800"/>
              <a:buFont typeface="Ubuntu"/>
              <a:buChar char="●"/>
            </a:pPr>
            <a:r>
              <a:rPr lang="en" sz="2800" dirty="0">
                <a:solidFill>
                  <a:srgbClr val="073763"/>
                </a:solidFill>
                <a:latin typeface="Ubuntu"/>
                <a:ea typeface="Ubuntu"/>
                <a:cs typeface="Ubuntu"/>
                <a:sym typeface="Ubuntu"/>
              </a:rPr>
              <a:t>Worry about content first </a:t>
            </a:r>
            <a:endParaRPr sz="2800" dirty="0">
              <a:solidFill>
                <a:srgbClr val="073763"/>
              </a:solidFill>
              <a:latin typeface="Ubuntu"/>
              <a:ea typeface="Ubuntu"/>
              <a:cs typeface="Ubuntu"/>
              <a:sym typeface="Ubuntu"/>
            </a:endParaRPr>
          </a:p>
          <a:p>
            <a:pPr marL="914400" lvl="1" indent="-381000" algn="l" rtl="0">
              <a:lnSpc>
                <a:spcPct val="115000"/>
              </a:lnSpc>
              <a:spcBef>
                <a:spcPts val="0"/>
              </a:spcBef>
              <a:spcAft>
                <a:spcPts val="0"/>
              </a:spcAft>
              <a:buClr>
                <a:srgbClr val="073763"/>
              </a:buClr>
              <a:buSzPts val="2400"/>
              <a:buFont typeface="Ubuntu"/>
              <a:buChar char="○"/>
            </a:pPr>
            <a:r>
              <a:rPr lang="en" sz="2000" dirty="0">
                <a:solidFill>
                  <a:srgbClr val="073763"/>
                </a:solidFill>
                <a:latin typeface="Ubuntu"/>
                <a:ea typeface="Ubuntu"/>
                <a:cs typeface="Ubuntu"/>
                <a:sym typeface="Ubuntu"/>
              </a:rPr>
              <a:t>You can cut it down to </a:t>
            </a:r>
            <a:r>
              <a:rPr lang="en-US" sz="2000" dirty="0">
                <a:solidFill>
                  <a:srgbClr val="073763"/>
                </a:solidFill>
                <a:latin typeface="Ubuntu"/>
                <a:ea typeface="Ubuntu"/>
                <a:cs typeface="Ubuntu"/>
                <a:sym typeface="Ubuntu"/>
              </a:rPr>
              <a:t>the word length </a:t>
            </a:r>
            <a:r>
              <a:rPr lang="en" sz="2000" dirty="0">
                <a:solidFill>
                  <a:srgbClr val="073763"/>
                </a:solidFill>
                <a:latin typeface="Ubuntu"/>
                <a:ea typeface="Ubuntu"/>
                <a:cs typeface="Ubuntu"/>
                <a:sym typeface="Ubuntu"/>
              </a:rPr>
              <a:t>later</a:t>
            </a:r>
            <a:endParaRPr sz="2000" dirty="0">
              <a:solidFill>
                <a:srgbClr val="073763"/>
              </a:solidFill>
              <a:latin typeface="Ubuntu"/>
              <a:ea typeface="Ubuntu"/>
              <a:cs typeface="Ubuntu"/>
              <a:sym typeface="Ubuntu"/>
            </a:endParaRPr>
          </a:p>
          <a:p>
            <a:pPr marL="457200" lvl="0" indent="-406400" algn="l" rtl="0">
              <a:lnSpc>
                <a:spcPct val="115000"/>
              </a:lnSpc>
              <a:spcBef>
                <a:spcPts val="0"/>
              </a:spcBef>
              <a:spcAft>
                <a:spcPts val="0"/>
              </a:spcAft>
              <a:buClr>
                <a:srgbClr val="073763"/>
              </a:buClr>
              <a:buSzPts val="2800"/>
              <a:buFont typeface="Ubuntu"/>
              <a:buChar char="●"/>
            </a:pPr>
            <a:r>
              <a:rPr lang="en" sz="2800" dirty="0">
                <a:solidFill>
                  <a:srgbClr val="073763"/>
                </a:solidFill>
                <a:latin typeface="Ubuntu"/>
                <a:ea typeface="Ubuntu"/>
                <a:cs typeface="Ubuntu"/>
                <a:sym typeface="Ubuntu"/>
              </a:rPr>
              <a:t>Keep it simple when possible!</a:t>
            </a:r>
          </a:p>
          <a:p>
            <a:pPr marL="965200" lvl="3" indent="-457200">
              <a:lnSpc>
                <a:spcPct val="115000"/>
              </a:lnSpc>
              <a:buClr>
                <a:srgbClr val="073763"/>
              </a:buClr>
              <a:buSzPts val="2800"/>
              <a:buFont typeface="Courier New" panose="02070309020205020404" pitchFamily="49" charset="0"/>
              <a:buChar char="o"/>
            </a:pPr>
            <a:r>
              <a:rPr lang="en" sz="2000" dirty="0">
                <a:solidFill>
                  <a:srgbClr val="073763"/>
                </a:solidFill>
                <a:latin typeface="Ubuntu"/>
                <a:ea typeface="Ubuntu"/>
                <a:cs typeface="Ubuntu"/>
                <a:sym typeface="Ubuntu"/>
              </a:rPr>
              <a:t>Avoid jargon and acronyms</a:t>
            </a:r>
            <a:endParaRPr sz="2000" dirty="0">
              <a:solidFill>
                <a:srgbClr val="073763"/>
              </a:solidFill>
              <a:latin typeface="Ubuntu"/>
              <a:ea typeface="Ubuntu"/>
              <a:cs typeface="Ubuntu"/>
              <a:sym typeface="Ubuntu"/>
            </a:endParaRPr>
          </a:p>
          <a:p>
            <a:pPr marL="457200" lvl="0" indent="-406400" algn="l" rtl="0">
              <a:lnSpc>
                <a:spcPct val="115000"/>
              </a:lnSpc>
              <a:spcBef>
                <a:spcPts val="0"/>
              </a:spcBef>
              <a:spcAft>
                <a:spcPts val="0"/>
              </a:spcAft>
              <a:buClr>
                <a:srgbClr val="073763"/>
              </a:buClr>
              <a:buSzPts val="2800"/>
              <a:buFont typeface="Ubuntu"/>
              <a:buChar char="●"/>
            </a:pPr>
            <a:r>
              <a:rPr lang="en" sz="2800" dirty="0">
                <a:solidFill>
                  <a:srgbClr val="073763"/>
                </a:solidFill>
                <a:latin typeface="Ubuntu"/>
                <a:ea typeface="Ubuntu"/>
                <a:cs typeface="Ubuntu"/>
                <a:sym typeface="Ubuntu"/>
              </a:rPr>
              <a:t>Avoid extra words </a:t>
            </a:r>
            <a:endParaRPr sz="2800" dirty="0">
              <a:solidFill>
                <a:srgbClr val="073763"/>
              </a:solidFill>
              <a:latin typeface="Ubuntu"/>
              <a:ea typeface="Ubuntu"/>
              <a:cs typeface="Ubuntu"/>
              <a:sym typeface="Ubuntu"/>
            </a:endParaRPr>
          </a:p>
          <a:p>
            <a:pPr marL="914400" lvl="1" indent="-381000" algn="l" rtl="0">
              <a:lnSpc>
                <a:spcPct val="115000"/>
              </a:lnSpc>
              <a:spcBef>
                <a:spcPts val="0"/>
              </a:spcBef>
              <a:spcAft>
                <a:spcPts val="0"/>
              </a:spcAft>
              <a:buClr>
                <a:srgbClr val="073763"/>
              </a:buClr>
              <a:buSzPts val="2400"/>
              <a:buFont typeface="Ubuntu"/>
              <a:buChar char="○"/>
            </a:pPr>
            <a:r>
              <a:rPr lang="en" sz="2000" dirty="0">
                <a:solidFill>
                  <a:srgbClr val="073763"/>
                </a:solidFill>
                <a:latin typeface="Ubuntu"/>
                <a:ea typeface="Ubuntu"/>
                <a:cs typeface="Ubuntu"/>
                <a:sym typeface="Ubuntu"/>
              </a:rPr>
              <a:t>Very, really, I think, I believe</a:t>
            </a:r>
            <a:endParaRPr sz="2000" dirty="0">
              <a:solidFill>
                <a:srgbClr val="073763"/>
              </a:solidFill>
              <a:latin typeface="Ubuntu"/>
              <a:ea typeface="Ubuntu"/>
              <a:cs typeface="Ubuntu"/>
              <a:sym typeface="Ubuntu"/>
            </a:endParaRPr>
          </a:p>
          <a:p>
            <a:pPr marL="457200" lvl="0" indent="-406400" algn="l" rtl="0">
              <a:lnSpc>
                <a:spcPct val="115000"/>
              </a:lnSpc>
              <a:spcBef>
                <a:spcPts val="0"/>
              </a:spcBef>
              <a:spcAft>
                <a:spcPts val="0"/>
              </a:spcAft>
              <a:buClr>
                <a:srgbClr val="073763"/>
              </a:buClr>
              <a:buSzPts val="2800"/>
              <a:buFont typeface="Ubuntu"/>
              <a:buChar char="●"/>
            </a:pPr>
            <a:r>
              <a:rPr lang="en" sz="2800" dirty="0">
                <a:solidFill>
                  <a:srgbClr val="073763"/>
                </a:solidFill>
                <a:latin typeface="Ubuntu"/>
                <a:ea typeface="Ubuntu"/>
                <a:cs typeface="Ubuntu"/>
                <a:sym typeface="Ubuntu"/>
              </a:rPr>
              <a:t>Not the place to be citing anything</a:t>
            </a:r>
            <a:endParaRPr sz="2800" dirty="0">
              <a:solidFill>
                <a:srgbClr val="073763"/>
              </a:solidFill>
              <a:latin typeface="Ubuntu"/>
              <a:ea typeface="Ubuntu"/>
              <a:cs typeface="Ubuntu"/>
              <a:sym typeface="Ubuntu"/>
            </a:endParaRPr>
          </a:p>
          <a:p>
            <a:pPr marL="914400" lvl="1" indent="-381000" algn="l" rtl="0">
              <a:lnSpc>
                <a:spcPct val="115000"/>
              </a:lnSpc>
              <a:spcBef>
                <a:spcPts val="0"/>
              </a:spcBef>
              <a:spcAft>
                <a:spcPts val="0"/>
              </a:spcAft>
              <a:buClr>
                <a:srgbClr val="073763"/>
              </a:buClr>
              <a:buSzPts val="2400"/>
              <a:buFont typeface="Ubuntu"/>
              <a:buChar char="○"/>
            </a:pPr>
            <a:r>
              <a:rPr lang="en" sz="2000" dirty="0">
                <a:solidFill>
                  <a:srgbClr val="073763"/>
                </a:solidFill>
                <a:latin typeface="Ubuntu"/>
                <a:ea typeface="Ubuntu"/>
                <a:cs typeface="Ubuntu"/>
                <a:sym typeface="Ubuntu"/>
              </a:rPr>
              <a:t>No direct quotes </a:t>
            </a:r>
            <a:endParaRPr sz="2000" dirty="0">
              <a:solidFill>
                <a:srgbClr val="073763"/>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a:extLst>
              <a:ext uri="{C183D7F6-B498-43B3-948B-1728B52AA6E4}">
                <adec:decorative xmlns:adec="http://schemas.microsoft.com/office/drawing/2017/decorative" val="1"/>
              </a:ext>
            </a:extLst>
          </p:cNvPr>
          <p:cNvSpPr txBox="1"/>
          <p:nvPr/>
        </p:nvSpPr>
        <p:spPr>
          <a:xfrm>
            <a:off x="1383675" y="720100"/>
            <a:ext cx="7273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130" name="Google Shape;130;p22"/>
          <p:cNvSpPr txBox="1"/>
          <p:nvPr/>
        </p:nvSpPr>
        <p:spPr>
          <a:xfrm>
            <a:off x="1297550" y="82600"/>
            <a:ext cx="6714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Common UROC </a:t>
            </a:r>
            <a:r>
              <a:rPr lang="en-US" sz="3000" b="1" dirty="0">
                <a:solidFill>
                  <a:srgbClr val="073763"/>
                </a:solidFill>
                <a:latin typeface="Ubuntu"/>
                <a:ea typeface="Ubuntu"/>
                <a:cs typeface="Ubuntu"/>
                <a:sym typeface="Ubuntu"/>
              </a:rPr>
              <a:t>P</a:t>
            </a:r>
            <a:r>
              <a:rPr lang="en" sz="3000" b="1" dirty="0">
                <a:solidFill>
                  <a:srgbClr val="073763"/>
                </a:solidFill>
                <a:latin typeface="Ubuntu"/>
                <a:ea typeface="Ubuntu"/>
                <a:cs typeface="Ubuntu"/>
                <a:sym typeface="Ubuntu"/>
              </a:rPr>
              <a:t>itfalls </a:t>
            </a:r>
            <a:endParaRPr sz="3000" b="1" dirty="0">
              <a:solidFill>
                <a:srgbClr val="073763"/>
              </a:solidFill>
              <a:latin typeface="Ubuntu"/>
              <a:ea typeface="Ubuntu"/>
              <a:cs typeface="Ubuntu"/>
              <a:sym typeface="Ubuntu"/>
            </a:endParaRPr>
          </a:p>
        </p:txBody>
      </p:sp>
      <p:sp>
        <p:nvSpPr>
          <p:cNvPr id="131" name="Google Shape;131;p22"/>
          <p:cNvSpPr txBox="1"/>
          <p:nvPr/>
        </p:nvSpPr>
        <p:spPr>
          <a:xfrm>
            <a:off x="1304775" y="720100"/>
            <a:ext cx="7136966" cy="3906000"/>
          </a:xfrm>
          <a:prstGeom prst="rect">
            <a:avLst/>
          </a:prstGeom>
          <a:solidFill>
            <a:srgbClr val="F3F3F3"/>
          </a:solidFill>
          <a:ln>
            <a:noFill/>
          </a:ln>
        </p:spPr>
        <p:txBody>
          <a:bodyPr spcFirstLastPara="1" wrap="square" lIns="91425" tIns="91425" rIns="91425" bIns="91425" anchor="t" anchorCtr="0">
            <a:noAutofit/>
          </a:bodyPr>
          <a:lstStyle/>
          <a:p>
            <a:pPr marL="457200" lvl="0" indent="-381000" algn="l" rtl="0">
              <a:lnSpc>
                <a:spcPct val="115000"/>
              </a:lnSpc>
              <a:spcBef>
                <a:spcPts val="1000"/>
              </a:spcBef>
              <a:spcAft>
                <a:spcPts val="0"/>
              </a:spcAft>
              <a:buClr>
                <a:srgbClr val="073763"/>
              </a:buClr>
              <a:buSzPts val="2400"/>
              <a:buFont typeface="Ubuntu"/>
              <a:buChar char="●"/>
            </a:pPr>
            <a:r>
              <a:rPr lang="en" sz="2400" dirty="0">
                <a:solidFill>
                  <a:srgbClr val="073763"/>
                </a:solidFill>
                <a:latin typeface="Ubuntu"/>
                <a:ea typeface="Ubuntu"/>
                <a:cs typeface="Ubuntu"/>
                <a:sym typeface="Ubuntu"/>
              </a:rPr>
              <a:t>The abstract limited to the reasons why </a:t>
            </a:r>
            <a:r>
              <a:rPr lang="en-US" sz="2400" dirty="0">
                <a:solidFill>
                  <a:srgbClr val="073763"/>
                </a:solidFill>
                <a:latin typeface="Ubuntu"/>
                <a:ea typeface="Ubuntu"/>
                <a:cs typeface="Ubuntu"/>
                <a:sym typeface="Ubuntu"/>
              </a:rPr>
              <a:t>you’re</a:t>
            </a:r>
            <a:r>
              <a:rPr lang="en" sz="2400" dirty="0">
                <a:solidFill>
                  <a:srgbClr val="073763"/>
                </a:solidFill>
                <a:latin typeface="Ubuntu"/>
                <a:ea typeface="Ubuntu"/>
                <a:cs typeface="Ubuntu"/>
                <a:sym typeface="Ubuntu"/>
              </a:rPr>
              <a:t> interested in the topic</a:t>
            </a:r>
            <a:endParaRPr sz="2400" dirty="0">
              <a:solidFill>
                <a:srgbClr val="073763"/>
              </a:solidFill>
              <a:latin typeface="Ubuntu"/>
              <a:ea typeface="Ubuntu"/>
              <a:cs typeface="Ubuntu"/>
              <a:sym typeface="Ubuntu"/>
            </a:endParaRPr>
          </a:p>
          <a:p>
            <a:pPr marL="457200" lvl="0" indent="-381000" algn="l" rtl="0">
              <a:lnSpc>
                <a:spcPct val="115000"/>
              </a:lnSpc>
              <a:spcBef>
                <a:spcPts val="1000"/>
              </a:spcBef>
              <a:spcAft>
                <a:spcPts val="0"/>
              </a:spcAft>
              <a:buClr>
                <a:srgbClr val="073763"/>
              </a:buClr>
              <a:buSzPts val="2400"/>
              <a:buFont typeface="Ubuntu"/>
              <a:buChar char="●"/>
            </a:pPr>
            <a:r>
              <a:rPr lang="en" sz="2400" dirty="0">
                <a:solidFill>
                  <a:srgbClr val="073763"/>
                </a:solidFill>
                <a:latin typeface="Ubuntu"/>
                <a:ea typeface="Ubuntu"/>
                <a:cs typeface="Ubuntu"/>
                <a:sym typeface="Ubuntu"/>
              </a:rPr>
              <a:t>Too brief (only a few sentences)</a:t>
            </a:r>
            <a:endParaRPr sz="2400" dirty="0">
              <a:solidFill>
                <a:srgbClr val="073763"/>
              </a:solidFill>
              <a:latin typeface="Ubuntu"/>
              <a:ea typeface="Ubuntu"/>
              <a:cs typeface="Ubuntu"/>
              <a:sym typeface="Ubuntu"/>
            </a:endParaRPr>
          </a:p>
          <a:p>
            <a:pPr marL="457200" lvl="0" indent="-381000" algn="l" rtl="0">
              <a:lnSpc>
                <a:spcPct val="115000"/>
              </a:lnSpc>
              <a:spcBef>
                <a:spcPts val="1000"/>
              </a:spcBef>
              <a:spcAft>
                <a:spcPts val="0"/>
              </a:spcAft>
              <a:buClr>
                <a:srgbClr val="073763"/>
              </a:buClr>
              <a:buSzPts val="2400"/>
              <a:buFont typeface="Ubuntu"/>
              <a:buChar char="●"/>
            </a:pPr>
            <a:r>
              <a:rPr lang="en" sz="2400" dirty="0">
                <a:solidFill>
                  <a:srgbClr val="073763"/>
                </a:solidFill>
                <a:latin typeface="Ubuntu"/>
                <a:ea typeface="Ubuntu"/>
                <a:cs typeface="Ubuntu"/>
                <a:sym typeface="Ubuntu"/>
              </a:rPr>
              <a:t>Not including the research questions</a:t>
            </a:r>
            <a:endParaRPr sz="2400" dirty="0">
              <a:solidFill>
                <a:srgbClr val="073763"/>
              </a:solidFill>
              <a:latin typeface="Ubuntu"/>
              <a:ea typeface="Ubuntu"/>
              <a:cs typeface="Ubuntu"/>
              <a:sym typeface="Ubuntu"/>
            </a:endParaRPr>
          </a:p>
          <a:p>
            <a:pPr marL="457200" lvl="0" indent="-381000" algn="l" rtl="0">
              <a:lnSpc>
                <a:spcPct val="115000"/>
              </a:lnSpc>
              <a:spcBef>
                <a:spcPts val="1000"/>
              </a:spcBef>
              <a:spcAft>
                <a:spcPts val="0"/>
              </a:spcAft>
              <a:buClr>
                <a:srgbClr val="073763"/>
              </a:buClr>
              <a:buSzPts val="2400"/>
              <a:buFont typeface="Ubuntu"/>
              <a:buChar char="●"/>
            </a:pPr>
            <a:r>
              <a:rPr lang="en" sz="2400" dirty="0">
                <a:solidFill>
                  <a:srgbClr val="073763"/>
                </a:solidFill>
                <a:latin typeface="Ubuntu"/>
                <a:ea typeface="Ubuntu"/>
                <a:cs typeface="Ubuntu"/>
                <a:sym typeface="Ubuntu"/>
              </a:rPr>
              <a:t>Not including the research methods</a:t>
            </a:r>
            <a:endParaRPr sz="2400" dirty="0">
              <a:solidFill>
                <a:srgbClr val="073763"/>
              </a:solidFill>
              <a:latin typeface="Ubuntu"/>
              <a:ea typeface="Ubuntu"/>
              <a:cs typeface="Ubuntu"/>
              <a:sym typeface="Ubuntu"/>
            </a:endParaRPr>
          </a:p>
          <a:p>
            <a:pPr marL="457200" lvl="0" indent="-381000" algn="l" rtl="0">
              <a:lnSpc>
                <a:spcPct val="115000"/>
              </a:lnSpc>
              <a:spcBef>
                <a:spcPts val="1000"/>
              </a:spcBef>
              <a:spcAft>
                <a:spcPts val="0"/>
              </a:spcAft>
              <a:buClr>
                <a:srgbClr val="073763"/>
              </a:buClr>
              <a:buSzPts val="2400"/>
              <a:buFont typeface="Ubuntu"/>
              <a:buChar char="●"/>
            </a:pPr>
            <a:r>
              <a:rPr lang="en" sz="2400" dirty="0">
                <a:solidFill>
                  <a:srgbClr val="073763"/>
                </a:solidFill>
                <a:latin typeface="Ubuntu"/>
                <a:ea typeface="Ubuntu"/>
                <a:cs typeface="Ubuntu"/>
                <a:sym typeface="Ubuntu"/>
              </a:rPr>
              <a:t>Not stating why the topics are important to be investigated</a:t>
            </a:r>
            <a:endParaRPr sz="2400" dirty="0">
              <a:solidFill>
                <a:srgbClr val="073763"/>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37" name="Google Shape;137;p23"/>
          <p:cNvSpPr txBox="1"/>
          <p:nvPr/>
        </p:nvSpPr>
        <p:spPr>
          <a:xfrm>
            <a:off x="1260539" y="32050"/>
            <a:ext cx="6371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073763"/>
                </a:solidFill>
              </a:rPr>
              <a:t>Questions? </a:t>
            </a:r>
            <a:endParaRPr sz="3000" b="1" dirty="0">
              <a:solidFill>
                <a:srgbClr val="073763"/>
              </a:solidFill>
            </a:endParaRPr>
          </a:p>
          <a:p>
            <a:pPr marL="0" lvl="0" indent="0" algn="l" rtl="0">
              <a:spcBef>
                <a:spcPts val="0"/>
              </a:spcBef>
              <a:spcAft>
                <a:spcPts val="0"/>
              </a:spcAft>
              <a:buNone/>
            </a:pPr>
            <a:endParaRPr dirty="0"/>
          </a:p>
        </p:txBody>
      </p:sp>
      <p:sp>
        <p:nvSpPr>
          <p:cNvPr id="138" name="Google Shape;138;p23"/>
          <p:cNvSpPr txBox="1"/>
          <p:nvPr/>
        </p:nvSpPr>
        <p:spPr>
          <a:xfrm>
            <a:off x="1260538" y="3369282"/>
            <a:ext cx="7692545" cy="1456880"/>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073763"/>
                </a:solidFill>
                <a:latin typeface="Ubuntu"/>
                <a:ea typeface="Ubuntu"/>
                <a:cs typeface="Ubuntu"/>
                <a:sym typeface="Ubuntu"/>
              </a:rPr>
              <a:t>Presentation by Glenn Koelling, UNM Learning Services Librarian</a:t>
            </a:r>
          </a:p>
          <a:p>
            <a:pPr lvl="0">
              <a:lnSpc>
                <a:spcPct val="115000"/>
              </a:lnSpc>
            </a:pPr>
            <a:endParaRPr lang="en-US" sz="2000" dirty="0">
              <a:solidFill>
                <a:srgbClr val="073763"/>
              </a:solidFill>
              <a:latin typeface="Ubuntu"/>
              <a:ea typeface="Ubuntu"/>
              <a:cs typeface="Ubuntu"/>
              <a:sym typeface="Ubuntu"/>
            </a:endParaRPr>
          </a:p>
          <a:p>
            <a:pPr lvl="0">
              <a:lnSpc>
                <a:spcPct val="115000"/>
              </a:lnSpc>
            </a:pPr>
            <a:r>
              <a:rPr lang="en-US" sz="2000" dirty="0">
                <a:solidFill>
                  <a:srgbClr val="073763"/>
                </a:solidFill>
                <a:latin typeface="Ubuntu"/>
                <a:ea typeface="Ubuntu"/>
                <a:cs typeface="Ubuntu"/>
                <a:sym typeface="Ubuntu"/>
              </a:rPr>
              <a:t>Presentation template by </a:t>
            </a:r>
            <a:r>
              <a:rPr lang="en-US" sz="2000" dirty="0" err="1">
                <a:solidFill>
                  <a:srgbClr val="073763"/>
                </a:solidFill>
                <a:latin typeface="Ubuntu"/>
                <a:ea typeface="Ubuntu"/>
                <a:cs typeface="Ubuntu"/>
                <a:sym typeface="Ubuntu"/>
              </a:rPr>
              <a:t>SlidesCarnival</a:t>
            </a:r>
            <a:endParaRPr lang="en-US" sz="2000" dirty="0">
              <a:solidFill>
                <a:srgbClr val="073763"/>
              </a:solidFill>
              <a:latin typeface="Ubuntu"/>
              <a:ea typeface="Ubuntu"/>
              <a:cs typeface="Ubuntu"/>
              <a:sym typeface="Ubuntu"/>
            </a:endParaRPr>
          </a:p>
        </p:txBody>
      </p:sp>
      <p:sp>
        <p:nvSpPr>
          <p:cNvPr id="5" name="Google Shape;51;p12">
            <a:extLst>
              <a:ext uri="{FF2B5EF4-FFF2-40B4-BE49-F238E27FC236}">
                <a16:creationId xmlns:a16="http://schemas.microsoft.com/office/drawing/2014/main" id="{7726E116-7600-40D4-A5E3-1219241ECCC1}"/>
              </a:ext>
            </a:extLst>
          </p:cNvPr>
          <p:cNvSpPr txBox="1">
            <a:spLocks/>
          </p:cNvSpPr>
          <p:nvPr/>
        </p:nvSpPr>
        <p:spPr>
          <a:xfrm>
            <a:off x="7197128" y="987686"/>
            <a:ext cx="1411500" cy="687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sz="4800" dirty="0"/>
              <a:t>UROC!</a:t>
            </a:r>
          </a:p>
        </p:txBody>
      </p:sp>
      <p:sp>
        <p:nvSpPr>
          <p:cNvPr id="6" name="Google Shape;54;p12">
            <a:extLst>
              <a:ext uri="{FF2B5EF4-FFF2-40B4-BE49-F238E27FC236}">
                <a16:creationId xmlns:a16="http://schemas.microsoft.com/office/drawing/2014/main" id="{329F639C-7E35-4C2E-8A6F-73E94CDD9D30}"/>
              </a:ext>
              <a:ext uri="{C183D7F6-B498-43B3-948B-1728B52AA6E4}">
                <adec:decorative xmlns:adec="http://schemas.microsoft.com/office/drawing/2017/decorative" val="1"/>
              </a:ext>
            </a:extLst>
          </p:cNvPr>
          <p:cNvSpPr/>
          <p:nvPr/>
        </p:nvSpPr>
        <p:spPr>
          <a:xfrm>
            <a:off x="6791374" y="528281"/>
            <a:ext cx="1817263" cy="167442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9916EA68-2A96-4F54-80BB-E0CCE25528A3}"/>
              </a:ext>
            </a:extLst>
          </p:cNvPr>
          <p:cNvSpPr/>
          <p:nvPr/>
        </p:nvSpPr>
        <p:spPr>
          <a:xfrm>
            <a:off x="1260538" y="3150453"/>
            <a:ext cx="1423788" cy="523220"/>
          </a:xfrm>
          <a:prstGeom prst="rect">
            <a:avLst/>
          </a:prstGeom>
        </p:spPr>
        <p:txBody>
          <a:bodyPr wrap="none">
            <a:spAutoFit/>
          </a:bodyPr>
          <a:lstStyle/>
          <a:p>
            <a:r>
              <a:rPr lang="en-US" sz="2800" b="1" dirty="0">
                <a:solidFill>
                  <a:srgbClr val="073763"/>
                </a:solidFill>
              </a:rPr>
              <a:t>Credits</a:t>
            </a:r>
            <a:endParaRPr lang="en-US" sz="2800" dirty="0"/>
          </a:p>
        </p:txBody>
      </p:sp>
      <p:sp>
        <p:nvSpPr>
          <p:cNvPr id="8" name="Google Shape;138;p23">
            <a:extLst>
              <a:ext uri="{FF2B5EF4-FFF2-40B4-BE49-F238E27FC236}">
                <a16:creationId xmlns:a16="http://schemas.microsoft.com/office/drawing/2014/main" id="{D08FE9E0-CDE2-4577-BB0E-89EF72DAA7C3}"/>
              </a:ext>
            </a:extLst>
          </p:cNvPr>
          <p:cNvSpPr txBox="1"/>
          <p:nvPr/>
        </p:nvSpPr>
        <p:spPr>
          <a:xfrm>
            <a:off x="1260539" y="777846"/>
            <a:ext cx="5447500" cy="1456880"/>
          </a:xfrm>
          <a:prstGeom prst="rect">
            <a:avLst/>
          </a:prstGeom>
          <a:noFill/>
          <a:ln>
            <a:noFill/>
          </a:ln>
        </p:spPr>
        <p:txBody>
          <a:bodyPr spcFirstLastPara="1" wrap="square" lIns="91425" tIns="91425" rIns="91425" bIns="91425" anchor="ctr" anchorCtr="0">
            <a:noAutofit/>
          </a:bodyPr>
          <a:lstStyle/>
          <a:p>
            <a:pPr lvl="0">
              <a:lnSpc>
                <a:spcPct val="115000"/>
              </a:lnSpc>
            </a:pPr>
            <a:r>
              <a:rPr lang="en-US" sz="2400" dirty="0">
                <a:solidFill>
                  <a:srgbClr val="073763"/>
                </a:solidFill>
                <a:latin typeface="Ubuntu"/>
                <a:ea typeface="Ubuntu"/>
                <a:cs typeface="Ubuntu"/>
                <a:sym typeface="Ubuntu"/>
              </a:rPr>
              <a:t>Get in touch with UROC: </a:t>
            </a:r>
          </a:p>
          <a:p>
            <a:pPr lvl="0">
              <a:lnSpc>
                <a:spcPct val="115000"/>
              </a:lnSpc>
            </a:pPr>
            <a:r>
              <a:rPr lang="en-US" sz="2400" dirty="0">
                <a:solidFill>
                  <a:srgbClr val="073763"/>
                </a:solidFill>
                <a:latin typeface="Ubuntu"/>
                <a:ea typeface="Ubuntu"/>
                <a:cs typeface="Ubuntu"/>
                <a:sym typeface="Ubuntu"/>
              </a:rPr>
              <a:t>uresearch@unm.edu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mtClean="0"/>
              <a:t>2</a:t>
            </a:fld>
            <a:endParaRPr/>
          </a:p>
        </p:txBody>
      </p:sp>
      <p:sp>
        <p:nvSpPr>
          <p:cNvPr id="61" name="Google Shape;61;p13">
            <a:extLst>
              <a:ext uri="{C183D7F6-B498-43B3-948B-1728B52AA6E4}">
                <adec:decorative xmlns:adec="http://schemas.microsoft.com/office/drawing/2017/decorative" val="1"/>
              </a:ext>
            </a:extLst>
          </p:cNvPr>
          <p:cNvSpPr txBox="1"/>
          <p:nvPr/>
        </p:nvSpPr>
        <p:spPr>
          <a:xfrm>
            <a:off x="1297550" y="82600"/>
            <a:ext cx="399835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073763"/>
                </a:solidFill>
                <a:latin typeface="Ubuntu"/>
                <a:ea typeface="Ubuntu"/>
                <a:cs typeface="Ubuntu"/>
                <a:sym typeface="Ubuntu"/>
              </a:rPr>
              <a:t>Agenda: </a:t>
            </a:r>
            <a:endParaRPr sz="3000" b="1" dirty="0">
              <a:solidFill>
                <a:srgbClr val="073763"/>
              </a:solidFill>
              <a:latin typeface="Ubuntu"/>
              <a:ea typeface="Ubuntu"/>
              <a:cs typeface="Ubuntu"/>
              <a:sym typeface="Ubuntu"/>
            </a:endParaRPr>
          </a:p>
        </p:txBody>
      </p:sp>
      <p:sp>
        <p:nvSpPr>
          <p:cNvPr id="62" name="Google Shape;62;p13"/>
          <p:cNvSpPr txBox="1"/>
          <p:nvPr/>
        </p:nvSpPr>
        <p:spPr>
          <a:xfrm>
            <a:off x="1441136" y="1158450"/>
            <a:ext cx="7117647" cy="2826600"/>
          </a:xfrm>
          <a:prstGeom prst="rect">
            <a:avLst/>
          </a:prstGeom>
          <a:solidFill>
            <a:srgbClr val="F3F3F3"/>
          </a:solid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rgbClr val="073763"/>
              </a:buClr>
              <a:buSzPts val="3000"/>
              <a:buFont typeface="Ubuntu"/>
              <a:buChar char="●"/>
            </a:pPr>
            <a:r>
              <a:rPr lang="en-US" sz="3000" dirty="0">
                <a:solidFill>
                  <a:srgbClr val="073763"/>
                </a:solidFill>
                <a:latin typeface="Ubuntu"/>
                <a:ea typeface="Ubuntu"/>
                <a:cs typeface="Ubuntu"/>
                <a:sym typeface="Ubuntu"/>
              </a:rPr>
              <a:t>Purpose of an abstract</a:t>
            </a:r>
          </a:p>
          <a:p>
            <a:pPr marL="457200" lvl="0" indent="-419100" algn="l" rtl="0">
              <a:lnSpc>
                <a:spcPct val="115000"/>
              </a:lnSpc>
              <a:spcBef>
                <a:spcPts val="0"/>
              </a:spcBef>
              <a:spcAft>
                <a:spcPts val="0"/>
              </a:spcAft>
              <a:buClr>
                <a:srgbClr val="073763"/>
              </a:buClr>
              <a:buSzPts val="3000"/>
              <a:buFont typeface="Ubuntu"/>
              <a:buChar char="●"/>
            </a:pPr>
            <a:r>
              <a:rPr lang="en-US" sz="3000" dirty="0">
                <a:solidFill>
                  <a:srgbClr val="073763"/>
                </a:solidFill>
                <a:latin typeface="Ubuntu"/>
                <a:ea typeface="Ubuntu"/>
                <a:cs typeface="Ubuntu"/>
                <a:sym typeface="Ubuntu"/>
              </a:rPr>
              <a:t>Components of an abstract</a:t>
            </a:r>
          </a:p>
          <a:p>
            <a:pPr marL="457200" lvl="0" indent="-419100" algn="l" rtl="0">
              <a:lnSpc>
                <a:spcPct val="115000"/>
              </a:lnSpc>
              <a:spcBef>
                <a:spcPts val="0"/>
              </a:spcBef>
              <a:spcAft>
                <a:spcPts val="0"/>
              </a:spcAft>
              <a:buClr>
                <a:srgbClr val="073763"/>
              </a:buClr>
              <a:buSzPts val="3000"/>
              <a:buFont typeface="Ubuntu"/>
              <a:buChar char="●"/>
            </a:pPr>
            <a:r>
              <a:rPr lang="en-US" sz="3000" dirty="0">
                <a:solidFill>
                  <a:srgbClr val="073763"/>
                </a:solidFill>
                <a:latin typeface="Ubuntu"/>
                <a:ea typeface="Ubuntu"/>
                <a:cs typeface="Ubuntu"/>
                <a:sym typeface="Ubuntu"/>
              </a:rPr>
              <a:t>Practical tips</a:t>
            </a:r>
          </a:p>
          <a:p>
            <a:pPr marL="457200" lvl="0" indent="-419100" algn="l" rtl="0">
              <a:lnSpc>
                <a:spcPct val="115000"/>
              </a:lnSpc>
              <a:spcBef>
                <a:spcPts val="0"/>
              </a:spcBef>
              <a:spcAft>
                <a:spcPts val="0"/>
              </a:spcAft>
              <a:buClr>
                <a:srgbClr val="073763"/>
              </a:buClr>
              <a:buSzPts val="3000"/>
              <a:buFont typeface="Ubuntu"/>
              <a:buChar char="●"/>
            </a:pPr>
            <a:r>
              <a:rPr lang="en-US" sz="3000" dirty="0">
                <a:solidFill>
                  <a:srgbClr val="073763"/>
                </a:solidFill>
                <a:latin typeface="Ubuntu"/>
                <a:ea typeface="Ubuntu"/>
                <a:cs typeface="Ubuntu"/>
                <a:sym typeface="Ubuntu"/>
              </a:rPr>
              <a:t>Common pitfalls</a:t>
            </a:r>
          </a:p>
          <a:p>
            <a:pPr marL="457200" lvl="0" indent="-419100" algn="l" rtl="0">
              <a:lnSpc>
                <a:spcPct val="115000"/>
              </a:lnSpc>
              <a:spcBef>
                <a:spcPts val="0"/>
              </a:spcBef>
              <a:spcAft>
                <a:spcPts val="0"/>
              </a:spcAft>
              <a:buClr>
                <a:srgbClr val="073763"/>
              </a:buClr>
              <a:buSzPts val="3000"/>
              <a:buFont typeface="Ubuntu"/>
              <a:buChar char="●"/>
            </a:pPr>
            <a:endParaRPr lang="en-US" sz="3000" dirty="0">
              <a:solidFill>
                <a:srgbClr val="073763"/>
              </a:solidFill>
              <a:latin typeface="Ubuntu"/>
              <a:ea typeface="Ubuntu"/>
              <a:cs typeface="Ubuntu"/>
              <a:sym typeface="Ubuntu"/>
            </a:endParaRPr>
          </a:p>
          <a:p>
            <a:pPr marL="457200" lvl="0" indent="-419100" algn="l" rtl="0">
              <a:lnSpc>
                <a:spcPct val="115000"/>
              </a:lnSpc>
              <a:spcBef>
                <a:spcPts val="0"/>
              </a:spcBef>
              <a:spcAft>
                <a:spcPts val="0"/>
              </a:spcAft>
              <a:buClr>
                <a:srgbClr val="073763"/>
              </a:buClr>
              <a:buSzPts val="3000"/>
              <a:buFont typeface="Ubuntu"/>
              <a:buChar char="●"/>
            </a:pPr>
            <a:endParaRPr lang="en-US" sz="3000" dirty="0">
              <a:solidFill>
                <a:srgbClr val="073763"/>
              </a:solidFill>
              <a:latin typeface="Ubuntu"/>
              <a:ea typeface="Ubuntu"/>
              <a:cs typeface="Ubuntu"/>
              <a:sym typeface="Ubuntu"/>
            </a:endParaRPr>
          </a:p>
          <a:p>
            <a:pPr marL="457200" lvl="0" indent="-419100" algn="l" rtl="0">
              <a:lnSpc>
                <a:spcPct val="115000"/>
              </a:lnSpc>
              <a:spcBef>
                <a:spcPts val="0"/>
              </a:spcBef>
              <a:spcAft>
                <a:spcPts val="0"/>
              </a:spcAft>
              <a:buClr>
                <a:srgbClr val="073763"/>
              </a:buClr>
              <a:buSzPts val="3000"/>
              <a:buFont typeface="Ubuntu"/>
              <a:buChar char="●"/>
            </a:pPr>
            <a:endParaRPr sz="3000" dirty="0">
              <a:solidFill>
                <a:srgbClr val="073763"/>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61" name="Google Shape;61;p13"/>
          <p:cNvSpPr txBox="1"/>
          <p:nvPr/>
        </p:nvSpPr>
        <p:spPr>
          <a:xfrm>
            <a:off x="1297550" y="82600"/>
            <a:ext cx="5615314"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Purpose</a:t>
            </a:r>
            <a:endParaRPr sz="3000" b="1" dirty="0">
              <a:solidFill>
                <a:srgbClr val="073763"/>
              </a:solidFill>
              <a:latin typeface="Ubuntu"/>
              <a:ea typeface="Ubuntu"/>
              <a:cs typeface="Ubuntu"/>
              <a:sym typeface="Ubuntu"/>
            </a:endParaRPr>
          </a:p>
        </p:txBody>
      </p:sp>
      <p:sp>
        <p:nvSpPr>
          <p:cNvPr id="62" name="Google Shape;62;p13"/>
          <p:cNvSpPr txBox="1"/>
          <p:nvPr/>
        </p:nvSpPr>
        <p:spPr>
          <a:xfrm>
            <a:off x="1441136" y="1158450"/>
            <a:ext cx="7117647" cy="2826600"/>
          </a:xfrm>
          <a:prstGeom prst="rect">
            <a:avLst/>
          </a:prstGeom>
          <a:solidFill>
            <a:srgbClr val="F3F3F3"/>
          </a:solid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Snapshot of what you did and why </a:t>
            </a:r>
            <a:endParaRPr sz="3000" dirty="0">
              <a:solidFill>
                <a:srgbClr val="073763"/>
              </a:solidFill>
              <a:latin typeface="Ubuntu"/>
              <a:ea typeface="Ubuntu"/>
              <a:cs typeface="Ubuntu"/>
              <a:sym typeface="Ubuntu"/>
            </a:endParaRPr>
          </a:p>
          <a:p>
            <a:pPr marL="457200" lvl="0" indent="-419100" algn="l" rtl="0">
              <a:lnSpc>
                <a:spcPct val="115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Get people interested!</a:t>
            </a:r>
            <a:endParaRPr sz="3000" dirty="0">
              <a:solidFill>
                <a:srgbClr val="073763"/>
              </a:solidFill>
              <a:latin typeface="Ubuntu"/>
              <a:ea typeface="Ubuntu"/>
              <a:cs typeface="Ubuntu"/>
              <a:sym typeface="Ubuntu"/>
            </a:endParaRPr>
          </a:p>
          <a:p>
            <a:pPr marL="914400" lvl="1" indent="-419100" algn="l" rtl="0">
              <a:lnSpc>
                <a:spcPct val="115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Come see your thing</a:t>
            </a:r>
            <a:endParaRPr sz="3000" dirty="0">
              <a:solidFill>
                <a:srgbClr val="073763"/>
              </a:solidFill>
              <a:latin typeface="Ubuntu"/>
              <a:ea typeface="Ubuntu"/>
              <a:cs typeface="Ubuntu"/>
              <a:sym typeface="Ubuntu"/>
            </a:endParaRPr>
          </a:p>
          <a:p>
            <a:pPr marL="914400" lvl="1" indent="-419100" algn="l" rtl="0">
              <a:lnSpc>
                <a:spcPct val="115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Better chance of getting accepted </a:t>
            </a:r>
            <a:endParaRPr sz="3000" dirty="0">
              <a:solidFill>
                <a:srgbClr val="073763"/>
              </a:solidFill>
              <a:latin typeface="Ubuntu"/>
              <a:ea typeface="Ubuntu"/>
              <a:cs typeface="Ubuntu"/>
              <a:sym typeface="Ubuntu"/>
            </a:endParaRPr>
          </a:p>
        </p:txBody>
      </p:sp>
    </p:spTree>
    <p:extLst>
      <p:ext uri="{BB962C8B-B14F-4D97-AF65-F5344CB8AC3E}">
        <p14:creationId xmlns:p14="http://schemas.microsoft.com/office/powerpoint/2010/main" val="118003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68" name="Google Shape;68;p14"/>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Audience </a:t>
            </a:r>
            <a:endParaRPr sz="3000" b="1" dirty="0">
              <a:solidFill>
                <a:srgbClr val="073763"/>
              </a:solidFill>
              <a:latin typeface="Ubuntu"/>
              <a:ea typeface="Ubuntu"/>
              <a:cs typeface="Ubuntu"/>
              <a:sym typeface="Ubuntu"/>
            </a:endParaRPr>
          </a:p>
        </p:txBody>
      </p:sp>
      <p:sp>
        <p:nvSpPr>
          <p:cNvPr id="69" name="Google Shape;69;p14"/>
          <p:cNvSpPr txBox="1"/>
          <p:nvPr/>
        </p:nvSpPr>
        <p:spPr>
          <a:xfrm>
            <a:off x="1674484" y="1158450"/>
            <a:ext cx="6729900" cy="2826600"/>
          </a:xfrm>
          <a:prstGeom prst="rect">
            <a:avLst/>
          </a:prstGeom>
          <a:solidFill>
            <a:srgbClr val="F3F3F3"/>
          </a:solid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Get people interested!</a:t>
            </a:r>
            <a:endParaRPr sz="3000" dirty="0">
              <a:solidFill>
                <a:srgbClr val="073763"/>
              </a:solidFill>
              <a:latin typeface="Ubuntu"/>
              <a:ea typeface="Ubuntu"/>
              <a:cs typeface="Ubuntu"/>
              <a:sym typeface="Ubuntu"/>
            </a:endParaRPr>
          </a:p>
          <a:p>
            <a:pPr marL="914400" lvl="1" indent="-419100" algn="l" rtl="0">
              <a:lnSpc>
                <a:spcPct val="115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General audience (imagine explaining it to your cousin/granny/roomie) </a:t>
            </a:r>
            <a:endParaRPr sz="3000" dirty="0">
              <a:solidFill>
                <a:srgbClr val="073763"/>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a:extLst>
              <a:ext uri="{C183D7F6-B498-43B3-948B-1728B52AA6E4}">
                <adec:decorative xmlns:adec="http://schemas.microsoft.com/office/drawing/2017/decorative" val="1"/>
              </a:ext>
            </a:extLst>
          </p:cNvPr>
          <p:cNvSpPr txBox="1"/>
          <p:nvPr/>
        </p:nvSpPr>
        <p:spPr>
          <a:xfrm>
            <a:off x="1376425" y="721375"/>
            <a:ext cx="7273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75" name="Google Shape;75;p15"/>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Components</a:t>
            </a:r>
            <a:endParaRPr sz="3000" b="1" dirty="0">
              <a:solidFill>
                <a:srgbClr val="073763"/>
              </a:solidFill>
              <a:latin typeface="Ubuntu"/>
              <a:ea typeface="Ubuntu"/>
              <a:cs typeface="Ubuntu"/>
              <a:sym typeface="Ubuntu"/>
            </a:endParaRPr>
          </a:p>
        </p:txBody>
      </p:sp>
      <p:sp>
        <p:nvSpPr>
          <p:cNvPr id="76" name="Google Shape;76;p15"/>
          <p:cNvSpPr txBox="1"/>
          <p:nvPr/>
        </p:nvSpPr>
        <p:spPr>
          <a:xfrm>
            <a:off x="1705175" y="1289325"/>
            <a:ext cx="4588178" cy="3384300"/>
          </a:xfrm>
          <a:prstGeom prst="rect">
            <a:avLst/>
          </a:prstGeom>
          <a:solidFill>
            <a:srgbClr val="F3F3F3"/>
          </a:solidFill>
          <a:ln>
            <a:noFill/>
          </a:ln>
        </p:spPr>
        <p:txBody>
          <a:bodyPr spcFirstLastPara="1" wrap="square" lIns="91425" tIns="91425" rIns="91425" bIns="91425" anchor="t" anchorCtr="0">
            <a:noAutofit/>
          </a:bodyPr>
          <a:lstStyle/>
          <a:p>
            <a:pPr marL="457200" lvl="0" indent="-419100" algn="l" rtl="0">
              <a:lnSpc>
                <a:spcPct val="150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Purpose of project </a:t>
            </a:r>
            <a:endParaRPr sz="3000" dirty="0">
              <a:solidFill>
                <a:srgbClr val="073763"/>
              </a:solidFill>
              <a:latin typeface="Ubuntu"/>
              <a:ea typeface="Ubuntu"/>
              <a:cs typeface="Ubuntu"/>
              <a:sym typeface="Ubuntu"/>
            </a:endParaRPr>
          </a:p>
          <a:p>
            <a:pPr marL="457200" lvl="0" indent="-419100" algn="l" rtl="0">
              <a:lnSpc>
                <a:spcPct val="150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Research question</a:t>
            </a:r>
            <a:endParaRPr sz="3000" dirty="0">
              <a:solidFill>
                <a:srgbClr val="073763"/>
              </a:solidFill>
              <a:latin typeface="Ubuntu"/>
              <a:ea typeface="Ubuntu"/>
              <a:cs typeface="Ubuntu"/>
              <a:sym typeface="Ubuntu"/>
            </a:endParaRPr>
          </a:p>
          <a:p>
            <a:pPr marL="457200" lvl="0" indent="-419100" algn="l" rtl="0">
              <a:lnSpc>
                <a:spcPct val="150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Research methods</a:t>
            </a:r>
            <a:endParaRPr sz="3000" dirty="0">
              <a:solidFill>
                <a:srgbClr val="073763"/>
              </a:solidFill>
              <a:latin typeface="Ubuntu"/>
              <a:ea typeface="Ubuntu"/>
              <a:cs typeface="Ubuntu"/>
              <a:sym typeface="Ubuntu"/>
            </a:endParaRPr>
          </a:p>
          <a:p>
            <a:pPr marL="457200" lvl="0" indent="-419100" algn="l" rtl="0">
              <a:lnSpc>
                <a:spcPct val="150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Conclusion of project</a:t>
            </a:r>
            <a:r>
              <a:rPr lang="en" sz="3000" dirty="0">
                <a:solidFill>
                  <a:srgbClr val="F913CD"/>
                </a:solidFill>
                <a:latin typeface="Ubuntu"/>
                <a:ea typeface="Ubuntu"/>
                <a:cs typeface="Ubuntu"/>
                <a:sym typeface="Ubuntu"/>
              </a:rPr>
              <a:t>*</a:t>
            </a:r>
            <a:endParaRPr sz="3000" dirty="0">
              <a:solidFill>
                <a:srgbClr val="F913CD"/>
              </a:solidFill>
              <a:latin typeface="Ubuntu"/>
              <a:ea typeface="Ubuntu"/>
              <a:cs typeface="Ubuntu"/>
              <a:sym typeface="Ubuntu"/>
            </a:endParaRPr>
          </a:p>
          <a:p>
            <a:pPr marL="457200" lvl="0" indent="-419100" algn="l" rtl="0">
              <a:lnSpc>
                <a:spcPct val="150000"/>
              </a:lnSpc>
              <a:spcBef>
                <a:spcPts val="0"/>
              </a:spcBef>
              <a:spcAft>
                <a:spcPts val="0"/>
              </a:spcAft>
              <a:buClr>
                <a:srgbClr val="073763"/>
              </a:buClr>
              <a:buSzPts val="3000"/>
              <a:buFont typeface="Ubuntu"/>
              <a:buChar char="●"/>
            </a:pPr>
            <a:r>
              <a:rPr lang="en" sz="3000" dirty="0">
                <a:solidFill>
                  <a:srgbClr val="073763"/>
                </a:solidFill>
                <a:latin typeface="Ubuntu"/>
                <a:ea typeface="Ubuntu"/>
                <a:cs typeface="Ubuntu"/>
                <a:sym typeface="Ubuntu"/>
              </a:rPr>
              <a:t>The “So what?”</a:t>
            </a:r>
            <a:endParaRPr sz="3000" dirty="0">
              <a:solidFill>
                <a:srgbClr val="073763"/>
              </a:solidFill>
              <a:latin typeface="Ubuntu"/>
              <a:ea typeface="Ubuntu"/>
              <a:cs typeface="Ubuntu"/>
              <a:sym typeface="Ubuntu"/>
            </a:endParaRPr>
          </a:p>
        </p:txBody>
      </p:sp>
      <p:sp>
        <p:nvSpPr>
          <p:cNvPr id="77" name="Google Shape;77;p15">
            <a:extLst>
              <a:ext uri="{C183D7F6-B498-43B3-948B-1728B52AA6E4}">
                <adec:decorative xmlns:adec="http://schemas.microsoft.com/office/drawing/2017/decorative" val="1"/>
              </a:ext>
            </a:extLst>
          </p:cNvPr>
          <p:cNvSpPr/>
          <p:nvPr/>
        </p:nvSpPr>
        <p:spPr>
          <a:xfrm>
            <a:off x="6293384" y="272445"/>
            <a:ext cx="1817263" cy="167442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p:nvPr/>
        </p:nvSpPr>
        <p:spPr>
          <a:xfrm>
            <a:off x="6453650" y="318725"/>
            <a:ext cx="1496700" cy="12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073763"/>
                </a:solidFill>
                <a:latin typeface="Amatic SC"/>
                <a:ea typeface="Amatic SC"/>
                <a:cs typeface="Amatic SC"/>
                <a:sym typeface="Amatic SC"/>
              </a:rPr>
              <a:t>Mix &amp; Match! </a:t>
            </a:r>
            <a:endParaRPr sz="4000" b="1">
              <a:solidFill>
                <a:srgbClr val="073763"/>
              </a:solidFill>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a:extLst>
              <a:ext uri="{C183D7F6-B498-43B3-948B-1728B52AA6E4}">
                <adec:decorative xmlns:adec="http://schemas.microsoft.com/office/drawing/2017/decorative" val="1"/>
              </a:ext>
            </a:extLst>
          </p:cNvPr>
          <p:cNvSpPr txBox="1"/>
          <p:nvPr/>
        </p:nvSpPr>
        <p:spPr>
          <a:xfrm>
            <a:off x="1376425" y="721375"/>
            <a:ext cx="6505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84" name="Google Shape;84;p16"/>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lvl="0"/>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Purpose of project </a:t>
            </a:r>
          </a:p>
          <a:p>
            <a:pPr marL="0" lvl="0" indent="0" algn="l" rtl="0">
              <a:spcBef>
                <a:spcPts val="0"/>
              </a:spcBef>
              <a:spcAft>
                <a:spcPts val="0"/>
              </a:spcAft>
              <a:buNone/>
            </a:pPr>
            <a:endParaRPr sz="3000" b="1" dirty="0">
              <a:solidFill>
                <a:srgbClr val="073763"/>
              </a:solidFill>
              <a:latin typeface="Ubuntu"/>
              <a:ea typeface="Ubuntu"/>
              <a:cs typeface="Ubuntu"/>
              <a:sym typeface="Ubuntu"/>
            </a:endParaRPr>
          </a:p>
        </p:txBody>
      </p:sp>
      <p:sp>
        <p:nvSpPr>
          <p:cNvPr id="85" name="Google Shape;85;p16"/>
          <p:cNvSpPr txBox="1"/>
          <p:nvPr/>
        </p:nvSpPr>
        <p:spPr>
          <a:xfrm>
            <a:off x="1797625" y="1067999"/>
            <a:ext cx="6084300" cy="3202975"/>
          </a:xfrm>
          <a:prstGeom prst="rect">
            <a:avLst/>
          </a:prstGeom>
          <a:solidFill>
            <a:srgbClr val="F3F3F3"/>
          </a:solidFill>
          <a:ln>
            <a:noFill/>
          </a:ln>
        </p:spPr>
        <p:txBody>
          <a:bodyPr spcFirstLastPara="1" wrap="square" lIns="91425" tIns="91425" rIns="91425" bIns="91425" anchor="t" anchorCtr="0">
            <a:noAutofit/>
          </a:bodyPr>
          <a:lstStyle/>
          <a:p>
            <a:pPr marL="460375" indent="-457200">
              <a:lnSpc>
                <a:spcPct val="115000"/>
              </a:lnSpc>
              <a:buClr>
                <a:srgbClr val="073763"/>
              </a:buClr>
              <a:buSzPts val="3000"/>
              <a:buFont typeface="Arial" panose="020B0604020202020204" pitchFamily="34" charset="0"/>
              <a:buChar char="•"/>
            </a:pPr>
            <a:r>
              <a:rPr lang="en" sz="3000" dirty="0">
                <a:solidFill>
                  <a:srgbClr val="073763"/>
                </a:solidFill>
                <a:latin typeface="Ubuntu"/>
                <a:ea typeface="Ubuntu"/>
                <a:cs typeface="Ubuntu"/>
                <a:sym typeface="Ubuntu"/>
              </a:rPr>
              <a:t>Hook</a:t>
            </a:r>
            <a:endParaRPr sz="3000" dirty="0">
              <a:solidFill>
                <a:srgbClr val="073763"/>
              </a:solidFill>
              <a:latin typeface="Ubuntu"/>
              <a:ea typeface="Ubuntu"/>
              <a:cs typeface="Ubuntu"/>
              <a:sym typeface="Ubuntu"/>
            </a:endParaRPr>
          </a:p>
          <a:p>
            <a:pPr marL="460375" indent="-457200">
              <a:lnSpc>
                <a:spcPct val="115000"/>
              </a:lnSpc>
              <a:buClr>
                <a:srgbClr val="073763"/>
              </a:buClr>
              <a:buSzPts val="3000"/>
              <a:buFont typeface="Arial" panose="020B0604020202020204" pitchFamily="34" charset="0"/>
              <a:buChar char="•"/>
            </a:pPr>
            <a:r>
              <a:rPr lang="en" sz="3000" dirty="0">
                <a:solidFill>
                  <a:srgbClr val="073763"/>
                </a:solidFill>
                <a:latin typeface="Ubuntu"/>
                <a:ea typeface="Ubuntu"/>
                <a:cs typeface="Ubuntu"/>
                <a:sym typeface="Ubuntu"/>
              </a:rPr>
              <a:t>Background </a:t>
            </a:r>
            <a:endParaRPr sz="3000" dirty="0">
              <a:solidFill>
                <a:srgbClr val="073763"/>
              </a:solidFill>
              <a:latin typeface="Ubuntu"/>
              <a:ea typeface="Ubuntu"/>
              <a:cs typeface="Ubuntu"/>
              <a:sym typeface="Ubuntu"/>
            </a:endParaRPr>
          </a:p>
          <a:p>
            <a:pPr marL="460375" indent="-457200">
              <a:lnSpc>
                <a:spcPct val="115000"/>
              </a:lnSpc>
              <a:buClr>
                <a:srgbClr val="073763"/>
              </a:buClr>
              <a:buSzPts val="3000"/>
              <a:buFont typeface="Arial" panose="020B0604020202020204" pitchFamily="34" charset="0"/>
              <a:buChar char="•"/>
            </a:pPr>
            <a:r>
              <a:rPr lang="en" sz="3000" dirty="0">
                <a:solidFill>
                  <a:srgbClr val="073763"/>
                </a:solidFill>
                <a:latin typeface="Ubuntu"/>
                <a:ea typeface="Ubuntu"/>
                <a:cs typeface="Ubuntu"/>
                <a:sym typeface="Ubuntu"/>
              </a:rPr>
              <a:t>What field? </a:t>
            </a:r>
            <a:endParaRPr sz="30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r>
              <a:rPr lang="en" sz="1800" dirty="0">
                <a:solidFill>
                  <a:srgbClr val="073763"/>
                </a:solidFill>
                <a:latin typeface="Ubuntu"/>
                <a:ea typeface="Ubuntu"/>
                <a:cs typeface="Ubuntu"/>
                <a:sym typeface="Ubuntu"/>
              </a:rPr>
              <a:t>Ex:  “I look at two novels that struggle with representing intense combinations of individual and communal grief: William Faulkner's </a:t>
            </a:r>
            <a:r>
              <a:rPr lang="en" sz="1800" i="1" dirty="0">
                <a:solidFill>
                  <a:srgbClr val="073763"/>
                </a:solidFill>
                <a:latin typeface="Ubuntu"/>
                <a:ea typeface="Ubuntu"/>
                <a:cs typeface="Ubuntu"/>
                <a:sym typeface="Ubuntu"/>
              </a:rPr>
              <a:t>As I Lay Dying </a:t>
            </a:r>
            <a:r>
              <a:rPr lang="en" sz="1800" dirty="0">
                <a:solidFill>
                  <a:srgbClr val="073763"/>
                </a:solidFill>
                <a:latin typeface="Ubuntu"/>
                <a:ea typeface="Ubuntu"/>
                <a:cs typeface="Ubuntu"/>
                <a:sym typeface="Ubuntu"/>
              </a:rPr>
              <a:t>and Kazuo Ishiguro's </a:t>
            </a:r>
            <a:r>
              <a:rPr lang="en" sz="1800" i="1" dirty="0">
                <a:solidFill>
                  <a:srgbClr val="073763"/>
                </a:solidFill>
                <a:latin typeface="Ubuntu"/>
                <a:ea typeface="Ubuntu"/>
                <a:cs typeface="Ubuntu"/>
                <a:sym typeface="Ubuntu"/>
              </a:rPr>
              <a:t>Never Let Me Go</a:t>
            </a:r>
            <a:r>
              <a:rPr lang="en" sz="1800" dirty="0">
                <a:solidFill>
                  <a:srgbClr val="073763"/>
                </a:solidFill>
                <a:latin typeface="Ubuntu"/>
                <a:ea typeface="Ubuntu"/>
                <a:cs typeface="Ubuntu"/>
                <a:sym typeface="Ubuntu"/>
              </a:rPr>
              <a:t>.”</a:t>
            </a:r>
            <a:endParaRPr sz="18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endParaRPr sz="18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endParaRPr sz="1800" dirty="0">
              <a:solidFill>
                <a:srgbClr val="073763"/>
              </a:solidFill>
              <a:latin typeface="Ubuntu"/>
              <a:ea typeface="Ubuntu"/>
              <a:cs typeface="Ubuntu"/>
              <a:sym typeface="Ubuntu"/>
            </a:endParaRPr>
          </a:p>
          <a:p>
            <a:pPr marL="1371600" lvl="0" indent="0" algn="l" rtl="0">
              <a:lnSpc>
                <a:spcPct val="150000"/>
              </a:lnSpc>
              <a:spcBef>
                <a:spcPts val="0"/>
              </a:spcBef>
              <a:spcAft>
                <a:spcPts val="0"/>
              </a:spcAft>
              <a:buNone/>
            </a:pPr>
            <a:endParaRPr sz="3000" dirty="0">
              <a:solidFill>
                <a:srgbClr val="073763"/>
              </a:solidFill>
              <a:latin typeface="Ubuntu"/>
              <a:ea typeface="Ubuntu"/>
              <a:cs typeface="Ubuntu"/>
              <a:sym typeface="Ubuntu"/>
            </a:endParaRPr>
          </a:p>
        </p:txBody>
      </p:sp>
      <p:sp>
        <p:nvSpPr>
          <p:cNvPr id="86" name="Google Shape;86;p16"/>
          <p:cNvSpPr txBox="1"/>
          <p:nvPr/>
        </p:nvSpPr>
        <p:spPr>
          <a:xfrm>
            <a:off x="6056300" y="4618875"/>
            <a:ext cx="2876100" cy="3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Ubuntu"/>
                <a:ea typeface="Ubuntu"/>
                <a:cs typeface="Ubuntu"/>
                <a:sym typeface="Ubuntu"/>
              </a:rPr>
              <a:t>Examples from UC Davis’s </a:t>
            </a:r>
            <a:r>
              <a:rPr lang="en" sz="800" u="sng">
                <a:solidFill>
                  <a:schemeClr val="hlink"/>
                </a:solidFill>
                <a:latin typeface="Ubuntu"/>
                <a:ea typeface="Ubuntu"/>
                <a:cs typeface="Ubuntu"/>
                <a:sym typeface="Ubuntu"/>
                <a:hlinkClick r:id="rId3"/>
              </a:rPr>
              <a:t>Undergraduate Research Center</a:t>
            </a:r>
            <a:endParaRPr sz="800">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a:extLst>
              <a:ext uri="{C183D7F6-B498-43B3-948B-1728B52AA6E4}">
                <adec:decorative xmlns:adec="http://schemas.microsoft.com/office/drawing/2017/decorative" val="1"/>
              </a:ext>
            </a:extLst>
          </p:cNvPr>
          <p:cNvSpPr txBox="1"/>
          <p:nvPr/>
        </p:nvSpPr>
        <p:spPr>
          <a:xfrm>
            <a:off x="1376425" y="721375"/>
            <a:ext cx="7273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92" name="Google Shape;92;p17"/>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Research Question</a:t>
            </a:r>
            <a:endParaRPr sz="3000" b="1" dirty="0">
              <a:solidFill>
                <a:srgbClr val="073763"/>
              </a:solidFill>
              <a:latin typeface="Ubuntu"/>
              <a:ea typeface="Ubuntu"/>
              <a:cs typeface="Ubuntu"/>
              <a:sym typeface="Ubuntu"/>
            </a:endParaRPr>
          </a:p>
        </p:txBody>
      </p:sp>
      <p:sp>
        <p:nvSpPr>
          <p:cNvPr id="93" name="Google Shape;93;p17"/>
          <p:cNvSpPr txBox="1"/>
          <p:nvPr/>
        </p:nvSpPr>
        <p:spPr>
          <a:xfrm>
            <a:off x="1433779" y="929031"/>
            <a:ext cx="6426246" cy="3689944"/>
          </a:xfrm>
          <a:prstGeom prst="rect">
            <a:avLst/>
          </a:prstGeom>
          <a:solidFill>
            <a:srgbClr val="F3F3F3"/>
          </a:solidFill>
          <a:ln>
            <a:noFill/>
          </a:ln>
        </p:spPr>
        <p:txBody>
          <a:bodyPr spcFirstLastPara="1" wrap="square" lIns="91425" tIns="91425" rIns="91425" bIns="91425" anchor="t" anchorCtr="0">
            <a:noAutofit/>
          </a:bodyPr>
          <a:lstStyle/>
          <a:p>
            <a:pPr marL="457200" lvl="1" indent="-457200" algn="l" rtl="0">
              <a:lnSpc>
                <a:spcPct val="115000"/>
              </a:lnSpc>
              <a:spcBef>
                <a:spcPts val="0"/>
              </a:spcBef>
              <a:spcAft>
                <a:spcPts val="0"/>
              </a:spcAft>
              <a:buClr>
                <a:srgbClr val="073763"/>
              </a:buClr>
              <a:buSzPts val="3000"/>
              <a:buFont typeface="Arial" panose="020B0604020202020204" pitchFamily="34" charset="0"/>
              <a:buChar char="•"/>
            </a:pPr>
            <a:r>
              <a:rPr lang="en-US" sz="3000" dirty="0">
                <a:solidFill>
                  <a:srgbClr val="073763"/>
                </a:solidFill>
                <a:latin typeface="Ubuntu"/>
                <a:ea typeface="Ubuntu"/>
                <a:cs typeface="Ubuntu"/>
                <a:sym typeface="Ubuntu"/>
              </a:rPr>
              <a:t>Present your research question</a:t>
            </a:r>
          </a:p>
          <a:p>
            <a:pPr lvl="1" algn="ctr" rtl="0">
              <a:lnSpc>
                <a:spcPct val="115000"/>
              </a:lnSpc>
              <a:spcBef>
                <a:spcPts val="0"/>
              </a:spcBef>
              <a:spcAft>
                <a:spcPts val="0"/>
              </a:spcAft>
              <a:buClr>
                <a:srgbClr val="073763"/>
              </a:buClr>
              <a:buSzPts val="3000"/>
            </a:pPr>
            <a:r>
              <a:rPr lang="en-US" sz="3000" dirty="0">
                <a:solidFill>
                  <a:srgbClr val="073763"/>
                </a:solidFill>
                <a:latin typeface="Ubuntu"/>
                <a:ea typeface="Ubuntu"/>
                <a:cs typeface="Ubuntu"/>
                <a:sym typeface="Ubuntu"/>
              </a:rPr>
              <a:t>OR </a:t>
            </a:r>
            <a:endParaRPr lang="en" sz="3000" dirty="0">
              <a:solidFill>
                <a:srgbClr val="073763"/>
              </a:solidFill>
              <a:latin typeface="Ubuntu"/>
              <a:ea typeface="Ubuntu"/>
              <a:cs typeface="Ubuntu"/>
              <a:sym typeface="Ubuntu"/>
            </a:endParaRPr>
          </a:p>
          <a:p>
            <a:pPr marL="457200" lvl="1" indent="-457200" algn="l" rtl="0">
              <a:lnSpc>
                <a:spcPct val="115000"/>
              </a:lnSpc>
              <a:spcBef>
                <a:spcPts val="0"/>
              </a:spcBef>
              <a:spcAft>
                <a:spcPts val="0"/>
              </a:spcAft>
              <a:buClr>
                <a:srgbClr val="073763"/>
              </a:buClr>
              <a:buSzPts val="3000"/>
              <a:buFont typeface="Arial" panose="020B0604020202020204" pitchFamily="34" charset="0"/>
              <a:buChar char="•"/>
            </a:pPr>
            <a:r>
              <a:rPr lang="en" sz="3000" dirty="0">
                <a:solidFill>
                  <a:srgbClr val="073763"/>
                </a:solidFill>
                <a:latin typeface="Ubuntu"/>
                <a:ea typeface="Ubuntu"/>
                <a:cs typeface="Ubuntu"/>
                <a:sym typeface="Ubuntu"/>
              </a:rPr>
              <a:t>What did you want to know?</a:t>
            </a:r>
          </a:p>
          <a:p>
            <a:pPr marL="457200" lvl="1" indent="-457200" algn="l" rtl="0">
              <a:lnSpc>
                <a:spcPct val="115000"/>
              </a:lnSpc>
              <a:spcBef>
                <a:spcPts val="0"/>
              </a:spcBef>
              <a:spcAft>
                <a:spcPts val="0"/>
              </a:spcAft>
              <a:buClr>
                <a:srgbClr val="073763"/>
              </a:buClr>
              <a:buSzPts val="3000"/>
              <a:buFont typeface="Arial" panose="020B0604020202020204" pitchFamily="34" charset="0"/>
              <a:buChar char="•"/>
            </a:pPr>
            <a:r>
              <a:rPr lang="en" sz="3000" dirty="0">
                <a:solidFill>
                  <a:srgbClr val="073763"/>
                </a:solidFill>
                <a:latin typeface="Ubuntu"/>
                <a:ea typeface="Ubuntu"/>
                <a:cs typeface="Ubuntu"/>
                <a:sym typeface="Ubuntu"/>
              </a:rPr>
              <a:t>What were you curious about? </a:t>
            </a:r>
            <a:endParaRPr sz="30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r>
              <a:rPr lang="en" sz="1800" dirty="0">
                <a:solidFill>
                  <a:srgbClr val="073763"/>
                </a:solidFill>
                <a:latin typeface="Ubuntu"/>
                <a:ea typeface="Ubuntu"/>
                <a:cs typeface="Ubuntu"/>
                <a:sym typeface="Ubuntu"/>
              </a:rPr>
              <a:t>Ex: “In William Faulkner's </a:t>
            </a:r>
            <a:r>
              <a:rPr lang="en" sz="1800" i="1" dirty="0">
                <a:solidFill>
                  <a:srgbClr val="073763"/>
                </a:solidFill>
                <a:latin typeface="Ubuntu"/>
                <a:ea typeface="Ubuntu"/>
                <a:cs typeface="Ubuntu"/>
                <a:sym typeface="Ubuntu"/>
              </a:rPr>
              <a:t>As I Lay Dying</a:t>
            </a:r>
            <a:r>
              <a:rPr lang="en" sz="1800" dirty="0">
                <a:solidFill>
                  <a:srgbClr val="073763"/>
                </a:solidFill>
                <a:latin typeface="Ubuntu"/>
                <a:ea typeface="Ubuntu"/>
                <a:cs typeface="Ubuntu"/>
                <a:sym typeface="Ubuntu"/>
              </a:rPr>
              <a:t> and Kazuo Ishiguro's </a:t>
            </a:r>
            <a:r>
              <a:rPr lang="en" sz="1800" i="1" dirty="0">
                <a:solidFill>
                  <a:srgbClr val="073763"/>
                </a:solidFill>
                <a:latin typeface="Ubuntu"/>
                <a:ea typeface="Ubuntu"/>
                <a:cs typeface="Ubuntu"/>
                <a:sym typeface="Ubuntu"/>
              </a:rPr>
              <a:t>Never Let Me Go</a:t>
            </a:r>
            <a:r>
              <a:rPr lang="en" sz="1800" dirty="0">
                <a:solidFill>
                  <a:srgbClr val="073763"/>
                </a:solidFill>
                <a:latin typeface="Ubuntu"/>
                <a:ea typeface="Ubuntu"/>
                <a:cs typeface="Ubuntu"/>
                <a:sym typeface="Ubuntu"/>
              </a:rPr>
              <a:t> how can grief, an incomprehensible and incommunicable emotion, be represented in fiction? Is it paradoxical, or futile, to do so?”</a:t>
            </a:r>
            <a:endParaRPr sz="1800" dirty="0">
              <a:solidFill>
                <a:srgbClr val="073763"/>
              </a:solidFill>
              <a:latin typeface="Ubuntu"/>
              <a:ea typeface="Ubuntu"/>
              <a:cs typeface="Ubuntu"/>
              <a:sym typeface="Ubuntu"/>
            </a:endParaRPr>
          </a:p>
        </p:txBody>
      </p:sp>
      <p:sp>
        <p:nvSpPr>
          <p:cNvPr id="94" name="Google Shape;94;p17"/>
          <p:cNvSpPr txBox="1"/>
          <p:nvPr/>
        </p:nvSpPr>
        <p:spPr>
          <a:xfrm>
            <a:off x="6056300" y="4618875"/>
            <a:ext cx="2876100" cy="3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Ubuntu"/>
                <a:ea typeface="Ubuntu"/>
                <a:cs typeface="Ubuntu"/>
                <a:sym typeface="Ubuntu"/>
              </a:rPr>
              <a:t>Examples from UC Davis’s </a:t>
            </a:r>
            <a:r>
              <a:rPr lang="en" sz="800" u="sng">
                <a:solidFill>
                  <a:schemeClr val="hlink"/>
                </a:solidFill>
                <a:latin typeface="Ubuntu"/>
                <a:ea typeface="Ubuntu"/>
                <a:cs typeface="Ubuntu"/>
                <a:sym typeface="Ubuntu"/>
                <a:hlinkClick r:id="rId3"/>
              </a:rPr>
              <a:t>Undergraduate Research Center</a:t>
            </a:r>
            <a:endParaRPr sz="80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a:extLst>
              <a:ext uri="{C183D7F6-B498-43B3-948B-1728B52AA6E4}">
                <adec:decorative xmlns:adec="http://schemas.microsoft.com/office/drawing/2017/decorative" val="1"/>
              </a:ext>
            </a:extLst>
          </p:cNvPr>
          <p:cNvSpPr txBox="1"/>
          <p:nvPr/>
        </p:nvSpPr>
        <p:spPr>
          <a:xfrm>
            <a:off x="1376425" y="721375"/>
            <a:ext cx="7273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100" name="Google Shape;100;p18"/>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Research Methods</a:t>
            </a:r>
            <a:endParaRPr sz="3000" b="1" dirty="0">
              <a:solidFill>
                <a:srgbClr val="073763"/>
              </a:solidFill>
              <a:latin typeface="Ubuntu"/>
              <a:ea typeface="Ubuntu"/>
              <a:cs typeface="Ubuntu"/>
              <a:sym typeface="Ubuntu"/>
            </a:endParaRPr>
          </a:p>
        </p:txBody>
      </p:sp>
      <p:sp>
        <p:nvSpPr>
          <p:cNvPr id="101" name="Google Shape;101;p18"/>
          <p:cNvSpPr txBox="1"/>
          <p:nvPr/>
        </p:nvSpPr>
        <p:spPr>
          <a:xfrm>
            <a:off x="1797625" y="1177747"/>
            <a:ext cx="6062400" cy="2927928"/>
          </a:xfrm>
          <a:prstGeom prst="rect">
            <a:avLst/>
          </a:prstGeom>
          <a:solidFill>
            <a:srgbClr val="F3F3F3"/>
          </a:solidFill>
          <a:ln>
            <a:noFill/>
          </a:ln>
        </p:spPr>
        <p:txBody>
          <a:bodyPr spcFirstLastPara="1" wrap="square" lIns="91425" tIns="91425" rIns="91425" bIns="91425" anchor="t" anchorCtr="0">
            <a:noAutofit/>
          </a:bodyPr>
          <a:lstStyle/>
          <a:p>
            <a:pPr marL="457200" lvl="1" indent="-457200" algn="l" rtl="0">
              <a:lnSpc>
                <a:spcPct val="115000"/>
              </a:lnSpc>
              <a:spcBef>
                <a:spcPts val="0"/>
              </a:spcBef>
              <a:spcAft>
                <a:spcPts val="0"/>
              </a:spcAft>
              <a:buClr>
                <a:srgbClr val="073763"/>
              </a:buClr>
              <a:buSzPts val="3000"/>
              <a:buFont typeface="Arial" panose="020B0604020202020204" pitchFamily="34" charset="0"/>
              <a:buChar char="•"/>
            </a:pPr>
            <a:r>
              <a:rPr lang="en" sz="3000" dirty="0">
                <a:solidFill>
                  <a:srgbClr val="073763"/>
                </a:solidFill>
                <a:latin typeface="Ubuntu"/>
                <a:ea typeface="Ubuntu"/>
                <a:cs typeface="Ubuntu"/>
                <a:sym typeface="Ubuntu"/>
              </a:rPr>
              <a:t>How did you find (or plan on finding) the answer? </a:t>
            </a:r>
            <a:endParaRPr sz="30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r>
              <a:rPr lang="en" sz="3000" dirty="0">
                <a:solidFill>
                  <a:srgbClr val="073763"/>
                </a:solidFill>
                <a:latin typeface="Ubuntu"/>
                <a:ea typeface="Ubuntu"/>
                <a:cs typeface="Ubuntu"/>
                <a:sym typeface="Ubuntu"/>
              </a:rPr>
              <a:t> </a:t>
            </a:r>
            <a:r>
              <a:rPr lang="en" dirty="0">
                <a:solidFill>
                  <a:srgbClr val="073763"/>
                </a:solidFill>
                <a:latin typeface="Ubuntu"/>
                <a:ea typeface="Ubuntu"/>
                <a:cs typeface="Ubuntu"/>
                <a:sym typeface="Ubuntu"/>
              </a:rPr>
              <a:t>Ex: “ I’ll be reviewing the scholarly literature on medical interventions for breast cancer screening.”</a:t>
            </a:r>
            <a:endParaRPr dirty="0">
              <a:solidFill>
                <a:srgbClr val="073763"/>
              </a:solidFill>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a:extLst>
              <a:ext uri="{C183D7F6-B498-43B3-948B-1728B52AA6E4}">
                <adec:decorative xmlns:adec="http://schemas.microsoft.com/office/drawing/2017/decorative" val="1"/>
              </a:ext>
            </a:extLst>
          </p:cNvPr>
          <p:cNvSpPr txBox="1"/>
          <p:nvPr/>
        </p:nvSpPr>
        <p:spPr>
          <a:xfrm>
            <a:off x="1376425" y="721375"/>
            <a:ext cx="7273500" cy="3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sp>
        <p:nvSpPr>
          <p:cNvPr id="107" name="Google Shape;107;p19"/>
          <p:cNvSpPr txBox="1"/>
          <p:nvPr/>
        </p:nvSpPr>
        <p:spPr>
          <a:xfrm>
            <a:off x="1297550" y="82600"/>
            <a:ext cx="6273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73763"/>
                </a:solidFill>
                <a:latin typeface="Ubuntu"/>
                <a:ea typeface="Ubuntu"/>
                <a:cs typeface="Ubuntu"/>
                <a:sym typeface="Ubuntu"/>
              </a:rPr>
              <a:t>Abstracts: </a:t>
            </a:r>
            <a:r>
              <a:rPr lang="en-US" sz="3000" b="1" dirty="0">
                <a:solidFill>
                  <a:srgbClr val="073763"/>
                </a:solidFill>
                <a:latin typeface="Ubuntu"/>
                <a:ea typeface="Ubuntu"/>
                <a:cs typeface="Ubuntu"/>
                <a:sym typeface="Ubuntu"/>
              </a:rPr>
              <a:t>Conclusion</a:t>
            </a:r>
            <a:endParaRPr sz="3000" b="1" dirty="0">
              <a:solidFill>
                <a:srgbClr val="073763"/>
              </a:solidFill>
              <a:latin typeface="Ubuntu"/>
              <a:ea typeface="Ubuntu"/>
              <a:cs typeface="Ubuntu"/>
              <a:sym typeface="Ubuntu"/>
            </a:endParaRPr>
          </a:p>
        </p:txBody>
      </p:sp>
      <p:sp>
        <p:nvSpPr>
          <p:cNvPr id="108" name="Google Shape;108;p19"/>
          <p:cNvSpPr txBox="1"/>
          <p:nvPr/>
        </p:nvSpPr>
        <p:spPr>
          <a:xfrm>
            <a:off x="1638605" y="954819"/>
            <a:ext cx="6265311" cy="3490106"/>
          </a:xfrm>
          <a:prstGeom prst="rect">
            <a:avLst/>
          </a:prstGeom>
          <a:solidFill>
            <a:srgbClr val="F3F3F3"/>
          </a:solidFill>
          <a:ln>
            <a:noFill/>
          </a:ln>
        </p:spPr>
        <p:txBody>
          <a:bodyPr spcFirstLastPara="1" wrap="square" lIns="91425" tIns="91425" rIns="91425" bIns="91425" anchor="t" anchorCtr="0">
            <a:noAutofit/>
          </a:bodyPr>
          <a:lstStyle/>
          <a:p>
            <a:pPr marL="460375" lvl="1" indent="-457200" algn="l" rtl="0">
              <a:lnSpc>
                <a:spcPct val="115000"/>
              </a:lnSpc>
              <a:spcBef>
                <a:spcPts val="0"/>
              </a:spcBef>
              <a:spcAft>
                <a:spcPts val="0"/>
              </a:spcAft>
              <a:buClr>
                <a:srgbClr val="073763"/>
              </a:buClr>
              <a:buSzPts val="2800"/>
              <a:buFont typeface="Arial" panose="020B0604020202020204" pitchFamily="34" charset="0"/>
              <a:buChar char="•"/>
            </a:pPr>
            <a:r>
              <a:rPr lang="en" sz="2800" dirty="0">
                <a:solidFill>
                  <a:srgbClr val="073763"/>
                </a:solidFill>
                <a:latin typeface="Ubuntu"/>
                <a:ea typeface="Ubuntu"/>
                <a:cs typeface="Ubuntu"/>
                <a:sym typeface="Ubuntu"/>
              </a:rPr>
              <a:t>What did you learn? </a:t>
            </a:r>
            <a:endParaRPr sz="2800" dirty="0">
              <a:solidFill>
                <a:srgbClr val="073763"/>
              </a:solidFill>
              <a:latin typeface="Ubuntu"/>
              <a:ea typeface="Ubuntu"/>
              <a:cs typeface="Ubuntu"/>
              <a:sym typeface="Ubuntu"/>
            </a:endParaRPr>
          </a:p>
          <a:p>
            <a:pPr marL="460375" lvl="1" indent="-457200" algn="l" rtl="0">
              <a:lnSpc>
                <a:spcPct val="115000"/>
              </a:lnSpc>
              <a:spcBef>
                <a:spcPts val="0"/>
              </a:spcBef>
              <a:spcAft>
                <a:spcPts val="0"/>
              </a:spcAft>
              <a:buClr>
                <a:srgbClr val="073763"/>
              </a:buClr>
              <a:buSzPts val="2800"/>
              <a:buFont typeface="Arial" panose="020B0604020202020204" pitchFamily="34" charset="0"/>
              <a:buChar char="•"/>
            </a:pPr>
            <a:r>
              <a:rPr lang="en" sz="2800" dirty="0">
                <a:solidFill>
                  <a:srgbClr val="073763"/>
                </a:solidFill>
                <a:latin typeface="Ubuntu"/>
                <a:ea typeface="Ubuntu"/>
                <a:cs typeface="Ubuntu"/>
                <a:sym typeface="Ubuntu"/>
              </a:rPr>
              <a:t>What did you find out?</a:t>
            </a:r>
            <a:endParaRPr sz="2800" dirty="0">
              <a:solidFill>
                <a:srgbClr val="073763"/>
              </a:solidFill>
              <a:latin typeface="Ubuntu"/>
              <a:ea typeface="Ubuntu"/>
              <a:cs typeface="Ubuntu"/>
              <a:sym typeface="Ubuntu"/>
            </a:endParaRPr>
          </a:p>
          <a:p>
            <a:pPr marL="460375" lvl="1" indent="-457200" algn="l" rtl="0">
              <a:lnSpc>
                <a:spcPct val="115000"/>
              </a:lnSpc>
              <a:spcBef>
                <a:spcPts val="0"/>
              </a:spcBef>
              <a:spcAft>
                <a:spcPts val="0"/>
              </a:spcAft>
              <a:buClr>
                <a:srgbClr val="073763"/>
              </a:buClr>
              <a:buSzPts val="2800"/>
              <a:buFont typeface="Arial" panose="020B0604020202020204" pitchFamily="34" charset="0"/>
              <a:buChar char="•"/>
            </a:pPr>
            <a:r>
              <a:rPr lang="en" sz="2800" dirty="0">
                <a:solidFill>
                  <a:srgbClr val="073763"/>
                </a:solidFill>
                <a:latin typeface="Ubuntu"/>
                <a:ea typeface="Ubuntu"/>
                <a:cs typeface="Ubuntu"/>
                <a:sym typeface="Ubuntu"/>
              </a:rPr>
              <a:t>What were the results?</a:t>
            </a:r>
          </a:p>
          <a:p>
            <a:pPr marL="3175" lvl="1" algn="ctr" rtl="0">
              <a:lnSpc>
                <a:spcPct val="115000"/>
              </a:lnSpc>
              <a:spcBef>
                <a:spcPts val="0"/>
              </a:spcBef>
              <a:spcAft>
                <a:spcPts val="0"/>
              </a:spcAft>
              <a:buClr>
                <a:srgbClr val="073763"/>
              </a:buClr>
              <a:buSzPts val="2800"/>
            </a:pPr>
            <a:r>
              <a:rPr lang="en" sz="2800" dirty="0">
                <a:solidFill>
                  <a:srgbClr val="073763"/>
                </a:solidFill>
                <a:latin typeface="Ubuntu"/>
                <a:ea typeface="Ubuntu"/>
                <a:cs typeface="Ubuntu"/>
                <a:sym typeface="Ubuntu"/>
              </a:rPr>
              <a:t>OR</a:t>
            </a:r>
            <a:endParaRPr sz="2800" dirty="0">
              <a:solidFill>
                <a:srgbClr val="073763"/>
              </a:solidFill>
              <a:latin typeface="Ubuntu"/>
              <a:ea typeface="Ubuntu"/>
              <a:cs typeface="Ubuntu"/>
              <a:sym typeface="Ubuntu"/>
            </a:endParaRPr>
          </a:p>
          <a:p>
            <a:pPr marL="460375" lvl="1" indent="-457200" algn="l" rtl="0">
              <a:lnSpc>
                <a:spcPct val="115000"/>
              </a:lnSpc>
              <a:spcBef>
                <a:spcPts val="0"/>
              </a:spcBef>
              <a:spcAft>
                <a:spcPts val="0"/>
              </a:spcAft>
              <a:buClr>
                <a:srgbClr val="073763"/>
              </a:buClr>
              <a:buSzPts val="2800"/>
              <a:buFont typeface="Arial" panose="020B0604020202020204" pitchFamily="34" charset="0"/>
              <a:buChar char="•"/>
            </a:pPr>
            <a:r>
              <a:rPr lang="en-US" sz="2800" dirty="0">
                <a:solidFill>
                  <a:srgbClr val="073763"/>
                </a:solidFill>
                <a:latin typeface="Ubuntu"/>
                <a:ea typeface="Ubuntu"/>
                <a:cs typeface="Ubuntu"/>
                <a:sym typeface="Ubuntu"/>
              </a:rPr>
              <a:t>What </a:t>
            </a:r>
            <a:r>
              <a:rPr lang="en" sz="2800" dirty="0">
                <a:solidFill>
                  <a:srgbClr val="073763"/>
                </a:solidFill>
                <a:latin typeface="Ubuntu"/>
                <a:ea typeface="Ubuntu"/>
                <a:cs typeface="Ubuntu"/>
                <a:sym typeface="Ubuntu"/>
              </a:rPr>
              <a:t>do you hope to find?</a:t>
            </a:r>
            <a:endParaRPr sz="28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r>
              <a:rPr lang="en" sz="1600" dirty="0">
                <a:solidFill>
                  <a:srgbClr val="073763"/>
                </a:solidFill>
                <a:latin typeface="Ubuntu"/>
                <a:ea typeface="Ubuntu"/>
                <a:cs typeface="Ubuntu"/>
                <a:sym typeface="Ubuntu"/>
              </a:rPr>
              <a:t>Ex. “ They do not try to convey a story, a character, an argument, or a realization, so much as they try to convey an emotion.”</a:t>
            </a:r>
            <a:endParaRPr sz="1600" dirty="0">
              <a:solidFill>
                <a:srgbClr val="073763"/>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dirty="0">
              <a:solidFill>
                <a:srgbClr val="073763"/>
              </a:solidFill>
              <a:latin typeface="Ubuntu"/>
              <a:ea typeface="Ubuntu"/>
              <a:cs typeface="Ubuntu"/>
              <a:sym typeface="Ubuntu"/>
            </a:endParaRPr>
          </a:p>
          <a:p>
            <a:pPr marL="0" lvl="0" indent="0" algn="l" rtl="0">
              <a:lnSpc>
                <a:spcPct val="115000"/>
              </a:lnSpc>
              <a:spcBef>
                <a:spcPts val="0"/>
              </a:spcBef>
              <a:spcAft>
                <a:spcPts val="0"/>
              </a:spcAft>
              <a:buNone/>
            </a:pPr>
            <a:endParaRPr sz="1800" dirty="0">
              <a:solidFill>
                <a:srgbClr val="073763"/>
              </a:solidFill>
              <a:latin typeface="Ubuntu"/>
              <a:ea typeface="Ubuntu"/>
              <a:cs typeface="Ubuntu"/>
              <a:sym typeface="Ubuntu"/>
            </a:endParaRPr>
          </a:p>
        </p:txBody>
      </p:sp>
      <p:sp>
        <p:nvSpPr>
          <p:cNvPr id="109" name="Google Shape;109;p19"/>
          <p:cNvSpPr txBox="1"/>
          <p:nvPr/>
        </p:nvSpPr>
        <p:spPr>
          <a:xfrm>
            <a:off x="6056300" y="4618875"/>
            <a:ext cx="2876100" cy="3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Ubuntu"/>
                <a:ea typeface="Ubuntu"/>
                <a:cs typeface="Ubuntu"/>
                <a:sym typeface="Ubuntu"/>
              </a:rPr>
              <a:t>Examples from UC Davis’s </a:t>
            </a:r>
            <a:r>
              <a:rPr lang="en" sz="800" u="sng">
                <a:solidFill>
                  <a:schemeClr val="hlink"/>
                </a:solidFill>
                <a:latin typeface="Ubuntu"/>
                <a:ea typeface="Ubuntu"/>
                <a:cs typeface="Ubuntu"/>
                <a:sym typeface="Ubuntu"/>
                <a:hlinkClick r:id="rId3"/>
              </a:rPr>
              <a:t>Undergraduate Research Center</a:t>
            </a:r>
            <a:endParaRPr sz="800">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1229</Words>
  <Application>Microsoft Office PowerPoint</Application>
  <PresentationFormat>On-screen Show (16:9)</PresentationFormat>
  <Paragraphs>99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Courier New</vt:lpstr>
      <vt:lpstr>Caveat</vt:lpstr>
      <vt:lpstr>Ubuntu</vt:lpstr>
      <vt:lpstr>Arial</vt:lpstr>
      <vt:lpstr>Amatic SC</vt:lpstr>
      <vt:lpstr>Kate template</vt:lpstr>
      <vt:lpstr>UROC Abstract Workshop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UROC Abstract Workshop </dc:title>
  <cp:lastModifiedBy>Jennifer Chamberlin Payne</cp:lastModifiedBy>
  <cp:revision>22</cp:revision>
  <dcterms:modified xsi:type="dcterms:W3CDTF">2023-01-11T17:20:24Z</dcterms:modified>
</cp:coreProperties>
</file>